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22"/>
  </p:notesMasterIdLst>
  <p:sldIdLst>
    <p:sldId id="256" r:id="rId2"/>
    <p:sldId id="271" r:id="rId3"/>
    <p:sldId id="274" r:id="rId4"/>
    <p:sldId id="272" r:id="rId5"/>
    <p:sldId id="275"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86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6B24F-4860-4860-831D-A88FD7016CE0}" type="datetimeFigureOut">
              <a:rPr lang="en-IN" smtClean="0"/>
              <a:t>05-04-2020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5EB100-F089-4D5E-A257-022AA13FB771}" type="slidenum">
              <a:rPr lang="en-IN" smtClean="0"/>
              <a:t>‹#›</a:t>
            </a:fld>
            <a:endParaRPr lang="en-IN"/>
          </a:p>
        </p:txBody>
      </p:sp>
    </p:spTree>
    <p:extLst>
      <p:ext uri="{BB962C8B-B14F-4D97-AF65-F5344CB8AC3E}">
        <p14:creationId xmlns:p14="http://schemas.microsoft.com/office/powerpoint/2010/main" val="644396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F5EB100-F089-4D5E-A257-022AA13FB771}" type="slidenum">
              <a:rPr lang="en-IN" smtClean="0"/>
              <a:t>8</a:t>
            </a:fld>
            <a:endParaRPr lang="en-IN"/>
          </a:p>
        </p:txBody>
      </p:sp>
    </p:spTree>
    <p:extLst>
      <p:ext uri="{BB962C8B-B14F-4D97-AF65-F5344CB8AC3E}">
        <p14:creationId xmlns:p14="http://schemas.microsoft.com/office/powerpoint/2010/main" val="382043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F5EB100-F089-4D5E-A257-022AA13FB771}" type="slidenum">
              <a:rPr lang="en-IN" smtClean="0"/>
              <a:t>11</a:t>
            </a:fld>
            <a:endParaRPr lang="en-IN"/>
          </a:p>
        </p:txBody>
      </p:sp>
    </p:spTree>
    <p:extLst>
      <p:ext uri="{BB962C8B-B14F-4D97-AF65-F5344CB8AC3E}">
        <p14:creationId xmlns:p14="http://schemas.microsoft.com/office/powerpoint/2010/main" val="2160309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F5EB100-F089-4D5E-A257-022AA13FB771}" type="slidenum">
              <a:rPr lang="en-IN" smtClean="0"/>
              <a:t>19</a:t>
            </a:fld>
            <a:endParaRPr lang="en-IN"/>
          </a:p>
        </p:txBody>
      </p:sp>
    </p:spTree>
    <p:extLst>
      <p:ext uri="{BB962C8B-B14F-4D97-AF65-F5344CB8AC3E}">
        <p14:creationId xmlns:p14="http://schemas.microsoft.com/office/powerpoint/2010/main" val="350882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1D8BD707-D9CF-40AE-B4C6-C98DA3205C09}" type="datetimeFigureOut">
              <a:rPr lang="en-US" smtClean="0"/>
              <a:pPr/>
              <a:t>4/5/2020</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1D8BD707-D9CF-40AE-B4C6-C98DA3205C09}" type="datetimeFigureOut">
              <a:rPr lang="en-US" smtClean="0"/>
              <a:pPr/>
              <a:t>4/5/2020</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1D8BD707-D9CF-40AE-B4C6-C98DA3205C09}" type="datetimeFigureOut">
              <a:rPr lang="en-US" smtClean="0"/>
              <a:pPr/>
              <a:t>4/5/2020</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1D8BD707-D9CF-40AE-B4C6-C98DA3205C09}" type="datetimeFigureOut">
              <a:rPr lang="en-US" smtClean="0"/>
              <a:pPr/>
              <a:t>4/5/2020</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1D8BD707-D9CF-40AE-B4C6-C98DA3205C09}" type="datetimeFigureOut">
              <a:rPr lang="en-US" smtClean="0"/>
              <a:pPr/>
              <a:t>4/5/2020</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1D8BD707-D9CF-40AE-B4C6-C98DA3205C09}" type="datetimeFigureOut">
              <a:rPr lang="en-US" smtClean="0"/>
              <a:pPr/>
              <a:t>4/5/2020</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1D8BD707-D9CF-40AE-B4C6-C98DA3205C09}" type="datetimeFigureOut">
              <a:rPr lang="en-US" smtClean="0"/>
              <a:pPr/>
              <a:t>4/5/2020</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1D8BD707-D9CF-40AE-B4C6-C98DA3205C09}" type="datetimeFigureOut">
              <a:rPr lang="en-US" smtClean="0"/>
              <a:pPr/>
              <a:t>4/5/2020</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1D8BD707-D9CF-40AE-B4C6-C98DA3205C09}" type="datetimeFigureOut">
              <a:rPr lang="en-US" smtClean="0"/>
              <a:pPr/>
              <a:t>4/5/2020</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1D8BD707-D9CF-40AE-B4C6-C98DA3205C09}" type="datetimeFigureOut">
              <a:rPr lang="en-US" smtClean="0"/>
              <a:pPr/>
              <a:t>4/5/2020</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1D8BD707-D9CF-40AE-B4C6-C98DA3205C09}" type="datetimeFigureOut">
              <a:rPr lang="en-US" smtClean="0"/>
              <a:pPr/>
              <a:t>4/5/2020</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B6F15528-21DE-4FAA-801E-634DDDAF4B2B}" type="slidenum">
              <a:rPr lang="en-US" smtClean="0"/>
              <a:pPr/>
              <a:t>‹#›</a:t>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1D8BD707-D9CF-40AE-B4C6-C98DA3205C09}" type="datetimeFigureOut">
              <a:rPr lang="en-US" smtClean="0"/>
              <a:pPr/>
              <a:t>4/5/2020</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iming>
    <p:tnLst>
      <p:par>
        <p:cT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900000">
            <a:off x="410674" y="2956972"/>
            <a:ext cx="5985159" cy="1606102"/>
          </a:xfrm>
        </p:spPr>
        <p:txBody>
          <a:bodyPr>
            <a:normAutofit/>
          </a:bodyPr>
          <a:lstStyle/>
          <a:p>
            <a:r>
              <a:rPr lang="en-IN" sz="8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Zomato</a:t>
            </a:r>
            <a:endParaRPr lang="en-IN" sz="8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3" name="Subtitle 2"/>
          <p:cNvSpPr>
            <a:spLocks noGrp="1"/>
          </p:cNvSpPr>
          <p:nvPr>
            <p:ph type="subTitle" idx="1"/>
          </p:nvPr>
        </p:nvSpPr>
        <p:spPr>
          <a:xfrm rot="-900000">
            <a:off x="1234889" y="4434656"/>
            <a:ext cx="5606453" cy="1448167"/>
          </a:xfrm>
        </p:spPr>
        <p:txBody>
          <a:bodyPr>
            <a:normAutofit lnSpcReduction="10000"/>
          </a:bodyPr>
          <a:lstStyle/>
          <a:p>
            <a:r>
              <a:rPr lang="en-IN" dirty="0" smtClean="0"/>
              <a:t>Created By : - Vaibhav Patel (E005)</a:t>
            </a:r>
          </a:p>
          <a:p>
            <a:r>
              <a:rPr lang="en-IN" dirty="0" smtClean="0"/>
              <a:t>Vrushit  Patel (E006)</a:t>
            </a:r>
          </a:p>
          <a:p>
            <a:r>
              <a:rPr lang="en-IN" dirty="0" smtClean="0"/>
              <a:t>Saumya Patni (E010)</a:t>
            </a:r>
            <a:endParaRPr lang="en-IN" dirty="0"/>
          </a:p>
        </p:txBody>
      </p:sp>
    </p:spTree>
    <p:extLst>
      <p:ext uri="{BB962C8B-B14F-4D97-AF65-F5344CB8AC3E}">
        <p14:creationId xmlns:p14="http://schemas.microsoft.com/office/powerpoint/2010/main" val="326585174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172845" y="1817052"/>
            <a:ext cx="5731510" cy="3223895"/>
          </a:xfrm>
          <a:prstGeom prst="rect">
            <a:avLst/>
          </a:prstGeom>
        </p:spPr>
      </p:pic>
      <p:sp>
        <p:nvSpPr>
          <p:cNvPr id="6" name="TextBox 5"/>
          <p:cNvSpPr txBox="1"/>
          <p:nvPr/>
        </p:nvSpPr>
        <p:spPr>
          <a:xfrm>
            <a:off x="533400" y="304800"/>
            <a:ext cx="5039649" cy="646331"/>
          </a:xfrm>
          <a:prstGeom prst="rect">
            <a:avLst/>
          </a:prstGeom>
          <a:noFill/>
        </p:spPr>
        <p:txBody>
          <a:bodyPr wrap="none" rtlCol="0">
            <a:spAutoFit/>
          </a:bodyPr>
          <a:lstStyle/>
          <a:p>
            <a:r>
              <a:rPr lang="en-IN" sz="3600" u="sng" dirty="0">
                <a:effectLst>
                  <a:outerShdw blurRad="38100" dist="38100" dir="2700000" algn="tl">
                    <a:srgbClr val="000000">
                      <a:alpha val="43137"/>
                    </a:srgbClr>
                  </a:outerShdw>
                </a:effectLst>
              </a:rPr>
              <a:t>ZOMATO MAIN </a:t>
            </a:r>
            <a:r>
              <a:rPr lang="en-IN" sz="3600" u="sng" dirty="0" smtClean="0">
                <a:effectLst>
                  <a:outerShdw blurRad="38100" dist="38100" dir="2700000" algn="tl">
                    <a:srgbClr val="000000">
                      <a:alpha val="43137"/>
                    </a:srgbClr>
                  </a:outerShdw>
                </a:effectLst>
              </a:rPr>
              <a:t>PAGE</a:t>
            </a:r>
            <a:r>
              <a:rPr lang="en-IN" sz="3600" dirty="0" smtClean="0">
                <a:effectLst>
                  <a:outerShdw blurRad="38100" dist="38100" dir="2700000" algn="tl">
                    <a:srgbClr val="000000">
                      <a:alpha val="43137"/>
                    </a:srgbClr>
                  </a:outerShdw>
                </a:effectLst>
              </a:rPr>
              <a:t> :</a:t>
            </a:r>
            <a:endParaRPr lang="en-IN" sz="3600" dirty="0">
              <a:effectLst>
                <a:outerShdw blurRad="38100" dist="38100" dir="2700000" algn="tl">
                  <a:srgbClr val="000000">
                    <a:alpha val="43137"/>
                  </a:srgbClr>
                </a:outerShdw>
              </a:effectLst>
            </a:endParaRPr>
          </a:p>
        </p:txBody>
      </p:sp>
      <p:cxnSp>
        <p:nvCxnSpPr>
          <p:cNvPr id="7" name="Elbow Connector 6"/>
          <p:cNvCxnSpPr/>
          <p:nvPr/>
        </p:nvCxnSpPr>
        <p:spPr>
          <a:xfrm rot="5400000" flipH="1" flipV="1">
            <a:off x="3505199" y="5098100"/>
            <a:ext cx="380999" cy="38099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74332" y="5496608"/>
            <a:ext cx="1593055"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Next 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100" dirty="0" smtClean="0"/>
              <a:t>To see next 2 restaurant canvas.</a:t>
            </a:r>
            <a:endParaRPr lang="en-IN" sz="1100" dirty="0"/>
          </a:p>
        </p:txBody>
      </p:sp>
      <p:cxnSp>
        <p:nvCxnSpPr>
          <p:cNvPr id="9" name="Elbow Connector 8"/>
          <p:cNvCxnSpPr/>
          <p:nvPr/>
        </p:nvCxnSpPr>
        <p:spPr>
          <a:xfrm rot="16200000" flipV="1">
            <a:off x="4161678" y="5122163"/>
            <a:ext cx="422977" cy="397668"/>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93142" y="5410200"/>
            <a:ext cx="1881190"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Previous 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100" dirty="0" smtClean="0"/>
              <a:t>To see previous 2 restaurant canvas.</a:t>
            </a:r>
            <a:endParaRPr lang="en-IN" sz="1100" dirty="0"/>
          </a:p>
        </p:txBody>
      </p:sp>
      <p:cxnSp>
        <p:nvCxnSpPr>
          <p:cNvPr id="15" name="Elbow Connector 14"/>
          <p:cNvCxnSpPr/>
          <p:nvPr/>
        </p:nvCxnSpPr>
        <p:spPr>
          <a:xfrm rot="16200000" flipV="1">
            <a:off x="6322219" y="3961587"/>
            <a:ext cx="1474152" cy="859790"/>
          </a:xfrm>
          <a:prstGeom prst="bentConnector2">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92662" y="5158054"/>
            <a:ext cx="2070338" cy="707886"/>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Canvas</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200" dirty="0" smtClean="0"/>
              <a:t>To print all the details of the restaurants .</a:t>
            </a:r>
            <a:endParaRPr lang="en-IN" sz="1200" dirty="0"/>
          </a:p>
        </p:txBody>
      </p:sp>
      <p:sp>
        <p:nvSpPr>
          <p:cNvPr id="18" name="TextBox 17"/>
          <p:cNvSpPr txBox="1"/>
          <p:nvPr/>
        </p:nvSpPr>
        <p:spPr>
          <a:xfrm>
            <a:off x="1689495" y="6173716"/>
            <a:ext cx="4698209" cy="307777"/>
          </a:xfrm>
          <a:prstGeom prst="rect">
            <a:avLst/>
          </a:prstGeom>
          <a:noFill/>
        </p:spPr>
        <p:txBody>
          <a:bodyPr wrap="none" rtlCol="0">
            <a:spAutoFit/>
          </a:bodyPr>
          <a:lstStyle/>
          <a:p>
            <a:r>
              <a:rPr lang="en-IN" sz="1400" dirty="0" smtClean="0"/>
              <a:t>It rotates all the restaurants in pair of 2 in a cyclic order</a:t>
            </a:r>
            <a:endParaRPr lang="en-IN" sz="1400" dirty="0"/>
          </a:p>
        </p:txBody>
      </p:sp>
      <p:cxnSp>
        <p:nvCxnSpPr>
          <p:cNvPr id="19" name="Elbow Connector 18"/>
          <p:cNvCxnSpPr/>
          <p:nvPr/>
        </p:nvCxnSpPr>
        <p:spPr>
          <a:xfrm rot="10800000">
            <a:off x="6904358" y="2819400"/>
            <a:ext cx="410843" cy="3048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15201" y="2946519"/>
            <a:ext cx="1685926" cy="707886"/>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Profile 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200" dirty="0" smtClean="0"/>
              <a:t>To view profile of the user logged in.</a:t>
            </a:r>
            <a:endParaRPr lang="en-IN" sz="1200" dirty="0"/>
          </a:p>
        </p:txBody>
      </p:sp>
      <p:sp>
        <p:nvSpPr>
          <p:cNvPr id="24" name="TextBox 23"/>
          <p:cNvSpPr txBox="1"/>
          <p:nvPr/>
        </p:nvSpPr>
        <p:spPr>
          <a:xfrm>
            <a:off x="6981831" y="1156714"/>
            <a:ext cx="2392045"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Gold 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100" dirty="0" smtClean="0"/>
              <a:t>To view restaurants only with </a:t>
            </a:r>
            <a:r>
              <a:rPr lang="en-IN" sz="1100" dirty="0" err="1" smtClean="0"/>
              <a:t>zomato</a:t>
            </a:r>
            <a:r>
              <a:rPr lang="en-IN" sz="1100" dirty="0" smtClean="0"/>
              <a:t> gold.</a:t>
            </a:r>
            <a:endParaRPr lang="en-IN" sz="1100" dirty="0"/>
          </a:p>
        </p:txBody>
      </p:sp>
      <p:cxnSp>
        <p:nvCxnSpPr>
          <p:cNvPr id="25" name="Elbow Connector 24"/>
          <p:cNvCxnSpPr/>
          <p:nvPr/>
        </p:nvCxnSpPr>
        <p:spPr>
          <a:xfrm rot="5400000">
            <a:off x="6006149" y="1613854"/>
            <a:ext cx="1066800" cy="1039493"/>
          </a:xfrm>
          <a:prstGeom prst="bent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59295" y="1866900"/>
            <a:ext cx="1" cy="2667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904361" y="2133600"/>
            <a:ext cx="1549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a:off x="5334557" y="1606235"/>
            <a:ext cx="1066800" cy="1039493"/>
          </a:xfrm>
          <a:prstGeom prst="bentConnector3">
            <a:avLst>
              <a:gd name="adj1" fmla="val 36428"/>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387704" y="1495267"/>
            <a:ext cx="1" cy="321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867957" y="1495267"/>
            <a:ext cx="5197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867957" y="1121748"/>
            <a:ext cx="0" cy="373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708332" y="444640"/>
            <a:ext cx="2392045"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Order Food 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100" dirty="0" smtClean="0"/>
              <a:t>To view restaurants that provide online food delivery</a:t>
            </a:r>
            <a:endParaRPr lang="en-IN" sz="1100" dirty="0"/>
          </a:p>
        </p:txBody>
      </p:sp>
      <p:cxnSp>
        <p:nvCxnSpPr>
          <p:cNvPr id="55" name="Elbow Connector 54"/>
          <p:cNvCxnSpPr/>
          <p:nvPr/>
        </p:nvCxnSpPr>
        <p:spPr>
          <a:xfrm>
            <a:off x="1219200" y="2743200"/>
            <a:ext cx="1357948" cy="381002"/>
          </a:xfrm>
          <a:prstGeom prst="bent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2860" y="2294692"/>
            <a:ext cx="1394460" cy="2108269"/>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Entry Field</a:t>
            </a:r>
            <a:r>
              <a:rPr lang="en-IN" sz="1600" dirty="0" smtClean="0">
                <a:effectLst>
                  <a:outerShdw blurRad="38100" dist="38100" dir="2700000" algn="tl">
                    <a:srgbClr val="000000">
                      <a:alpha val="43137"/>
                    </a:srgbClr>
                  </a:outerShdw>
                </a:effectLst>
              </a:rPr>
              <a:t>:</a:t>
            </a:r>
            <a:endParaRPr lang="en-IN" sz="1600" u="sng" dirty="0" smtClean="0">
              <a:effectLst>
                <a:outerShdw blurRad="38100" dist="38100" dir="2700000" algn="tl">
                  <a:srgbClr val="000000">
                    <a:alpha val="43137"/>
                  </a:srgbClr>
                </a:outerShdw>
              </a:effectLst>
            </a:endParaRPr>
          </a:p>
          <a:p>
            <a:r>
              <a:rPr lang="en-IN" sz="1100" dirty="0" smtClean="0"/>
              <a:t>To search a restaurant, </a:t>
            </a:r>
          </a:p>
          <a:p>
            <a:r>
              <a:rPr lang="en-IN" sz="1100" dirty="0" smtClean="0"/>
              <a:t>E.g.: Prithvi Cafe</a:t>
            </a:r>
          </a:p>
          <a:p>
            <a:endParaRPr lang="en-IN" sz="1100" dirty="0" smtClean="0"/>
          </a:p>
          <a:p>
            <a:r>
              <a:rPr lang="en-IN" sz="1600" u="sng" dirty="0" smtClean="0">
                <a:effectLst>
                  <a:outerShdw blurRad="38100" dist="38100" dir="2700000" algn="tl">
                    <a:srgbClr val="000000">
                      <a:alpha val="43137"/>
                    </a:srgbClr>
                  </a:outerShdw>
                </a:effectLst>
              </a:rPr>
              <a:t>Button</a:t>
            </a:r>
            <a:r>
              <a:rPr lang="en-IN" sz="1600" dirty="0" smtClean="0">
                <a:effectLst>
                  <a:outerShdw blurRad="38100" dist="38100" dir="2700000" algn="tl">
                    <a:srgbClr val="000000">
                      <a:alpha val="43137"/>
                    </a:srgbClr>
                  </a:outerShdw>
                </a:effectLst>
              </a:rPr>
              <a:t> :</a:t>
            </a:r>
            <a:endParaRPr lang="en-IN" sz="1600" u="sng" dirty="0" smtClean="0">
              <a:effectLst>
                <a:outerShdw blurRad="38100" dist="38100" dir="2700000" algn="tl">
                  <a:srgbClr val="000000">
                    <a:alpha val="43137"/>
                  </a:srgbClr>
                </a:outerShdw>
              </a:effectLst>
            </a:endParaRPr>
          </a:p>
          <a:p>
            <a:r>
              <a:rPr lang="en-IN" sz="1100" dirty="0" smtClean="0"/>
              <a:t>A command to search the </a:t>
            </a:r>
          </a:p>
          <a:p>
            <a:r>
              <a:rPr lang="en-IN" sz="1100" dirty="0" smtClean="0"/>
              <a:t>entered </a:t>
            </a:r>
          </a:p>
          <a:p>
            <a:r>
              <a:rPr lang="en-IN" sz="1100" dirty="0" smtClean="0"/>
              <a:t>Restaurant.</a:t>
            </a:r>
          </a:p>
          <a:p>
            <a:endParaRPr lang="en-IN" sz="1100" dirty="0"/>
          </a:p>
        </p:txBody>
      </p:sp>
      <p:sp>
        <p:nvSpPr>
          <p:cNvPr id="65" name="TextBox 64"/>
          <p:cNvSpPr txBox="1"/>
          <p:nvPr/>
        </p:nvSpPr>
        <p:spPr>
          <a:xfrm>
            <a:off x="2595030" y="1187491"/>
            <a:ext cx="2887137" cy="307777"/>
          </a:xfrm>
          <a:prstGeom prst="rect">
            <a:avLst/>
          </a:prstGeom>
          <a:noFill/>
        </p:spPr>
        <p:txBody>
          <a:bodyPr wrap="none" rtlCol="0">
            <a:spAutoFit/>
          </a:bodyPr>
          <a:lstStyle/>
          <a:p>
            <a:r>
              <a:rPr lang="en-IN" sz="1400" dirty="0" smtClean="0"/>
              <a:t>Hovering is done on all 3 buttons</a:t>
            </a:r>
            <a:endParaRPr lang="en-IN" sz="1400" dirty="0"/>
          </a:p>
        </p:txBody>
      </p:sp>
    </p:spTree>
    <p:extLst>
      <p:ext uri="{BB962C8B-B14F-4D97-AF65-F5344CB8AC3E}">
        <p14:creationId xmlns:p14="http://schemas.microsoft.com/office/powerpoint/2010/main" val="366331556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3053224" y="3429000"/>
            <a:ext cx="5731510" cy="3223895"/>
          </a:xfrm>
          <a:prstGeom prst="rect">
            <a:avLst/>
          </a:prstGeom>
        </p:spPr>
      </p:pic>
      <p:sp>
        <p:nvSpPr>
          <p:cNvPr id="5" name="TextBox 4"/>
          <p:cNvSpPr txBox="1"/>
          <p:nvPr/>
        </p:nvSpPr>
        <p:spPr>
          <a:xfrm>
            <a:off x="533400" y="304800"/>
            <a:ext cx="5039649" cy="646331"/>
          </a:xfrm>
          <a:prstGeom prst="rect">
            <a:avLst/>
          </a:prstGeom>
          <a:noFill/>
        </p:spPr>
        <p:txBody>
          <a:bodyPr wrap="none" rtlCol="0">
            <a:spAutoFit/>
          </a:bodyPr>
          <a:lstStyle/>
          <a:p>
            <a:r>
              <a:rPr lang="en-IN" sz="3600" u="sng" dirty="0">
                <a:effectLst>
                  <a:outerShdw blurRad="38100" dist="38100" dir="2700000" algn="tl">
                    <a:srgbClr val="000000">
                      <a:alpha val="43137"/>
                    </a:srgbClr>
                  </a:outerShdw>
                </a:effectLst>
              </a:rPr>
              <a:t>ZOMATO MAIN </a:t>
            </a:r>
            <a:r>
              <a:rPr lang="en-IN" sz="3600" u="sng" dirty="0" smtClean="0">
                <a:effectLst>
                  <a:outerShdw blurRad="38100" dist="38100" dir="2700000" algn="tl">
                    <a:srgbClr val="000000">
                      <a:alpha val="43137"/>
                    </a:srgbClr>
                  </a:outerShdw>
                </a:effectLst>
              </a:rPr>
              <a:t>PAGE</a:t>
            </a:r>
            <a:r>
              <a:rPr lang="en-IN" sz="3600" dirty="0" smtClean="0">
                <a:effectLst>
                  <a:outerShdw blurRad="38100" dist="38100" dir="2700000" algn="tl">
                    <a:srgbClr val="000000">
                      <a:alpha val="43137"/>
                    </a:srgbClr>
                  </a:outerShdw>
                </a:effectLst>
              </a:rPr>
              <a:t> :</a:t>
            </a:r>
            <a:endParaRPr lang="en-IN" sz="3600" dirty="0">
              <a:effectLst>
                <a:outerShdw blurRad="38100" dist="38100" dir="2700000" algn="tl">
                  <a:srgbClr val="000000">
                    <a:alpha val="43137"/>
                  </a:srgbClr>
                </a:outerShdw>
              </a:effectLst>
            </a:endParaRPr>
          </a:p>
        </p:txBody>
      </p:sp>
      <p:cxnSp>
        <p:nvCxnSpPr>
          <p:cNvPr id="6" name="Elbow Connector 5"/>
          <p:cNvCxnSpPr/>
          <p:nvPr/>
        </p:nvCxnSpPr>
        <p:spPr>
          <a:xfrm rot="5400000" flipH="1" flipV="1">
            <a:off x="2648624" y="3675977"/>
            <a:ext cx="651576" cy="310024"/>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429000" y="3154681"/>
            <a:ext cx="708228" cy="325790"/>
          </a:xfrm>
          <a:prstGeom prst="bent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rotWithShape="1">
          <a:blip r:embed="rId4">
            <a:extLst>
              <a:ext uri="{28A0092B-C50C-407E-A947-70E740481C1C}">
                <a14:useLocalDpi xmlns:a14="http://schemas.microsoft.com/office/drawing/2010/main" val="0"/>
              </a:ext>
            </a:extLst>
          </a:blip>
          <a:srcRect t="-1" r="89231" b="77310"/>
          <a:stretch/>
        </p:blipFill>
        <p:spPr bwMode="auto">
          <a:xfrm>
            <a:off x="1828800" y="4179637"/>
            <a:ext cx="1104900" cy="1309370"/>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5">
            <a:extLst>
              <a:ext uri="{28A0092B-C50C-407E-A947-70E740481C1C}">
                <a14:useLocalDpi xmlns:a14="http://schemas.microsoft.com/office/drawing/2010/main" val="0"/>
              </a:ext>
            </a:extLst>
          </a:blip>
          <a:srcRect r="86705" b="89435"/>
          <a:stretch/>
        </p:blipFill>
        <p:spPr bwMode="auto">
          <a:xfrm>
            <a:off x="4152468" y="2418416"/>
            <a:ext cx="1746250" cy="906780"/>
          </a:xfrm>
          <a:prstGeom prst="rect">
            <a:avLst/>
          </a:prstGeom>
          <a:ln>
            <a:noFill/>
          </a:ln>
          <a:extLst>
            <a:ext uri="{53640926-AAD7-44D8-BBD7-CCE9431645EC}">
              <a14:shadowObscured xmlns:a14="http://schemas.microsoft.com/office/drawing/2010/main"/>
            </a:ext>
          </a:extLst>
        </p:spPr>
      </p:pic>
      <p:cxnSp>
        <p:nvCxnSpPr>
          <p:cNvPr id="13" name="Elbow Connector 12"/>
          <p:cNvCxnSpPr/>
          <p:nvPr/>
        </p:nvCxnSpPr>
        <p:spPr>
          <a:xfrm flipV="1">
            <a:off x="1371600" y="4572000"/>
            <a:ext cx="457200" cy="3810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2400" y="4704248"/>
            <a:ext cx="1600200" cy="1323439"/>
          </a:xfrm>
          <a:prstGeom prst="rect">
            <a:avLst/>
          </a:prstGeom>
          <a:noFill/>
        </p:spPr>
        <p:txBody>
          <a:bodyPr wrap="square" rtlCol="0">
            <a:spAutoFit/>
          </a:bodyPr>
          <a:lstStyle/>
          <a:p>
            <a:r>
              <a:rPr lang="en-IN" sz="1600" u="sng" dirty="0" smtClean="0"/>
              <a:t>Short-Cut Commands</a:t>
            </a:r>
            <a:r>
              <a:rPr lang="en-IN" sz="1600" dirty="0" smtClean="0"/>
              <a:t> :</a:t>
            </a:r>
          </a:p>
          <a:p>
            <a:r>
              <a:rPr lang="en-IN" sz="1200" dirty="0" smtClean="0"/>
              <a:t>For :</a:t>
            </a:r>
          </a:p>
          <a:p>
            <a:pPr marL="285750" indent="-285750">
              <a:buFont typeface="Arial" panose="020B0604020202020204" pitchFamily="34" charset="0"/>
              <a:buChar char="•"/>
            </a:pPr>
            <a:r>
              <a:rPr lang="en-IN" sz="1200" dirty="0" smtClean="0"/>
              <a:t>Order Food</a:t>
            </a:r>
          </a:p>
          <a:p>
            <a:pPr marL="285750" indent="-285750">
              <a:buFont typeface="Arial" panose="020B0604020202020204" pitchFamily="34" charset="0"/>
              <a:buChar char="•"/>
            </a:pPr>
            <a:r>
              <a:rPr lang="en-IN" sz="1200" dirty="0" err="1" smtClean="0"/>
              <a:t>Zomato</a:t>
            </a:r>
            <a:r>
              <a:rPr lang="en-IN" sz="1200" dirty="0" smtClean="0"/>
              <a:t> Gold</a:t>
            </a:r>
          </a:p>
          <a:p>
            <a:pPr marL="285750" indent="-285750">
              <a:buFont typeface="Arial" panose="020B0604020202020204" pitchFamily="34" charset="0"/>
              <a:buChar char="•"/>
            </a:pPr>
            <a:r>
              <a:rPr lang="en-IN" sz="1200" dirty="0" smtClean="0"/>
              <a:t>Exit</a:t>
            </a:r>
            <a:endParaRPr lang="en-IN" sz="1200" dirty="0"/>
          </a:p>
        </p:txBody>
      </p:sp>
      <p:pic>
        <p:nvPicPr>
          <p:cNvPr id="17" name="Picture 16"/>
          <p:cNvPicPr/>
          <p:nvPr/>
        </p:nvPicPr>
        <p:blipFill>
          <a:blip r:embed="rId6" cstate="print">
            <a:extLst>
              <a:ext uri="{28A0092B-C50C-407E-A947-70E740481C1C}">
                <a14:useLocalDpi xmlns:a14="http://schemas.microsoft.com/office/drawing/2010/main" val="0"/>
              </a:ext>
            </a:extLst>
          </a:blip>
          <a:stretch>
            <a:fillRect/>
          </a:stretch>
        </p:blipFill>
        <p:spPr>
          <a:xfrm>
            <a:off x="6781800" y="152400"/>
            <a:ext cx="1676400" cy="3078481"/>
          </a:xfrm>
          <a:prstGeom prst="rect">
            <a:avLst/>
          </a:prstGeom>
        </p:spPr>
      </p:pic>
      <p:cxnSp>
        <p:nvCxnSpPr>
          <p:cNvPr id="18" name="Elbow Connector 17"/>
          <p:cNvCxnSpPr/>
          <p:nvPr/>
        </p:nvCxnSpPr>
        <p:spPr>
          <a:xfrm flipV="1">
            <a:off x="5344449" y="2057400"/>
            <a:ext cx="1361151" cy="81440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95800" y="1460807"/>
            <a:ext cx="1971675" cy="461665"/>
          </a:xfrm>
          <a:prstGeom prst="rect">
            <a:avLst/>
          </a:prstGeom>
          <a:noFill/>
        </p:spPr>
        <p:txBody>
          <a:bodyPr wrap="square" rtlCol="0">
            <a:spAutoFit/>
          </a:bodyPr>
          <a:lstStyle/>
          <a:p>
            <a:r>
              <a:rPr lang="en-IN" sz="1200" dirty="0" smtClean="0"/>
              <a:t>Opens this page to become a gold member</a:t>
            </a:r>
            <a:endParaRPr lang="en-IN" sz="1200" dirty="0"/>
          </a:p>
        </p:txBody>
      </p:sp>
      <p:sp>
        <p:nvSpPr>
          <p:cNvPr id="22" name="TextBox 21"/>
          <p:cNvSpPr txBox="1"/>
          <p:nvPr/>
        </p:nvSpPr>
        <p:spPr>
          <a:xfrm>
            <a:off x="217351" y="1300488"/>
            <a:ext cx="3440249" cy="1446550"/>
          </a:xfrm>
          <a:prstGeom prst="rect">
            <a:avLst/>
          </a:prstGeom>
          <a:noFill/>
          <a:ln w="12700">
            <a:solidFill>
              <a:schemeClr val="tx1"/>
            </a:solidFill>
          </a:ln>
        </p:spPr>
        <p:txBody>
          <a:bodyPr wrap="square" rtlCol="0">
            <a:spAutoFit/>
          </a:bodyPr>
          <a:lstStyle/>
          <a:p>
            <a:r>
              <a:rPr lang="en-IN" sz="1100" dirty="0" err="1"/>
              <a:t>sql</a:t>
            </a:r>
            <a:r>
              <a:rPr lang="en-IN" sz="1100" dirty="0"/>
              <a:t> = "Update profile SET </a:t>
            </a:r>
            <a:r>
              <a:rPr lang="en-IN" sz="1100" dirty="0" err="1"/>
              <a:t>Gold_Member</a:t>
            </a:r>
            <a:r>
              <a:rPr lang="en-IN" sz="1100" dirty="0"/>
              <a:t>='Y',</a:t>
            </a:r>
            <a:r>
              <a:rPr lang="en-IN" sz="1100" dirty="0" err="1"/>
              <a:t>Gold_Duration</a:t>
            </a:r>
            <a:r>
              <a:rPr lang="en-IN" sz="1100" dirty="0"/>
              <a:t>='12' WHERE </a:t>
            </a:r>
            <a:r>
              <a:rPr lang="en-IN" sz="1100" dirty="0" err="1"/>
              <a:t>user_name</a:t>
            </a:r>
            <a:r>
              <a:rPr lang="en-IN" sz="1100" dirty="0"/>
              <a:t> = %</a:t>
            </a:r>
            <a:r>
              <a:rPr lang="en-IN" sz="1100" dirty="0" smtClean="0"/>
              <a:t>s“</a:t>
            </a:r>
          </a:p>
          <a:p>
            <a:r>
              <a:rPr lang="en-IN" sz="1100" dirty="0"/>
              <a:t/>
            </a:r>
            <a:br>
              <a:rPr lang="en-IN" sz="1100" dirty="0"/>
            </a:br>
            <a:r>
              <a:rPr lang="en-IN" sz="1100" dirty="0"/>
              <a:t>p = (</a:t>
            </a:r>
            <a:r>
              <a:rPr lang="en-IN" sz="1100" dirty="0" err="1"/>
              <a:t>user_id</a:t>
            </a:r>
            <a:r>
              <a:rPr lang="en-IN" sz="1100" dirty="0"/>
              <a:t>,)</a:t>
            </a:r>
            <a:br>
              <a:rPr lang="en-IN" sz="1100" dirty="0"/>
            </a:br>
            <a:r>
              <a:rPr lang="en-IN" sz="1100" dirty="0" err="1"/>
              <a:t>mycursor_p.execute</a:t>
            </a:r>
            <a:r>
              <a:rPr lang="en-IN" sz="1100" dirty="0"/>
              <a:t>(</a:t>
            </a:r>
            <a:r>
              <a:rPr lang="en-IN" sz="1100" dirty="0" err="1"/>
              <a:t>sql</a:t>
            </a:r>
            <a:r>
              <a:rPr lang="en-IN" sz="1100" dirty="0"/>
              <a:t>, p)</a:t>
            </a:r>
            <a:br>
              <a:rPr lang="en-IN" sz="1100" dirty="0"/>
            </a:br>
            <a:r>
              <a:rPr lang="en-IN" sz="1100" dirty="0"/>
              <a:t/>
            </a:r>
            <a:br>
              <a:rPr lang="en-IN" sz="1100" dirty="0"/>
            </a:br>
            <a:r>
              <a:rPr lang="en-IN" sz="1100" dirty="0" err="1"/>
              <a:t>mydb.commit</a:t>
            </a:r>
            <a:r>
              <a:rPr lang="en-IN" sz="1100" dirty="0"/>
              <a:t>()</a:t>
            </a:r>
          </a:p>
        </p:txBody>
      </p:sp>
    </p:spTree>
    <p:extLst>
      <p:ext uri="{BB962C8B-B14F-4D97-AF65-F5344CB8AC3E}">
        <p14:creationId xmlns:p14="http://schemas.microsoft.com/office/powerpoint/2010/main" val="120070770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l="63954" t="8140" r="10377" b="7725"/>
          <a:stretch/>
        </p:blipFill>
        <p:spPr bwMode="auto">
          <a:xfrm>
            <a:off x="728982" y="2828925"/>
            <a:ext cx="1496482" cy="2826833"/>
          </a:xfrm>
          <a:prstGeom prst="rect">
            <a:avLst/>
          </a:prstGeom>
          <a:ln>
            <a:noFill/>
          </a:ln>
          <a:extLst>
            <a:ext uri="{53640926-AAD7-44D8-BBD7-CCE9431645EC}">
              <a14:shadowObscured xmlns:a14="http://schemas.microsoft.com/office/drawing/2010/main"/>
            </a:ext>
          </a:extLst>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229350" y="2722150"/>
            <a:ext cx="1720215" cy="3002280"/>
          </a:xfrm>
          <a:prstGeom prst="rect">
            <a:avLst/>
          </a:prstGeom>
        </p:spPr>
      </p:pic>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3255436" y="2776626"/>
            <a:ext cx="1607330" cy="2931429"/>
          </a:xfrm>
          <a:prstGeom prst="rect">
            <a:avLst/>
          </a:prstGeom>
        </p:spPr>
      </p:pic>
      <p:sp>
        <p:nvSpPr>
          <p:cNvPr id="5" name="TextBox 4"/>
          <p:cNvSpPr txBox="1"/>
          <p:nvPr/>
        </p:nvSpPr>
        <p:spPr>
          <a:xfrm>
            <a:off x="533400" y="304800"/>
            <a:ext cx="3274486"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Profile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pic>
        <p:nvPicPr>
          <p:cNvPr id="6" name="Picture 5"/>
          <p:cNvPicPr/>
          <p:nvPr/>
        </p:nvPicPr>
        <p:blipFill rotWithShape="1">
          <a:blip r:embed="rId5">
            <a:extLst>
              <a:ext uri="{28A0092B-C50C-407E-A947-70E740481C1C}">
                <a14:useLocalDpi xmlns:a14="http://schemas.microsoft.com/office/drawing/2010/main" val="0"/>
              </a:ext>
            </a:extLst>
          </a:blip>
          <a:srcRect l="90590" t="26390" b="63955"/>
          <a:stretch/>
        </p:blipFill>
        <p:spPr bwMode="auto">
          <a:xfrm>
            <a:off x="524723" y="1069835"/>
            <a:ext cx="1645920" cy="949465"/>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524723" y="5638800"/>
            <a:ext cx="1905000" cy="923330"/>
          </a:xfrm>
          <a:prstGeom prst="rect">
            <a:avLst/>
          </a:prstGeom>
          <a:noFill/>
        </p:spPr>
        <p:txBody>
          <a:bodyPr wrap="square" rtlCol="0">
            <a:spAutoFit/>
          </a:bodyPr>
          <a:lstStyle/>
          <a:p>
            <a:r>
              <a:rPr lang="en-IN" dirty="0" smtClean="0"/>
              <a:t>A male member </a:t>
            </a:r>
            <a:r>
              <a:rPr lang="en-IN" u="sng" dirty="0" smtClean="0"/>
              <a:t>before</a:t>
            </a:r>
            <a:r>
              <a:rPr lang="en-IN" dirty="0" smtClean="0"/>
              <a:t> being a gold member. </a:t>
            </a:r>
            <a:endParaRPr lang="en-IN" dirty="0"/>
          </a:p>
        </p:txBody>
      </p:sp>
      <p:sp>
        <p:nvSpPr>
          <p:cNvPr id="10" name="TextBox 9"/>
          <p:cNvSpPr txBox="1"/>
          <p:nvPr/>
        </p:nvSpPr>
        <p:spPr>
          <a:xfrm>
            <a:off x="3127765" y="5638800"/>
            <a:ext cx="1905000" cy="923330"/>
          </a:xfrm>
          <a:prstGeom prst="rect">
            <a:avLst/>
          </a:prstGeom>
          <a:noFill/>
        </p:spPr>
        <p:txBody>
          <a:bodyPr wrap="square" rtlCol="0">
            <a:spAutoFit/>
          </a:bodyPr>
          <a:lstStyle/>
          <a:p>
            <a:r>
              <a:rPr lang="en-IN" dirty="0" smtClean="0"/>
              <a:t>A male member </a:t>
            </a:r>
            <a:r>
              <a:rPr lang="en-IN" u="sng" dirty="0" smtClean="0"/>
              <a:t>after</a:t>
            </a:r>
            <a:r>
              <a:rPr lang="en-IN" dirty="0" smtClean="0"/>
              <a:t> being a gold member. </a:t>
            </a:r>
            <a:endParaRPr lang="en-IN" dirty="0"/>
          </a:p>
        </p:txBody>
      </p:sp>
      <p:sp>
        <p:nvSpPr>
          <p:cNvPr id="11" name="TextBox 10"/>
          <p:cNvSpPr txBox="1"/>
          <p:nvPr/>
        </p:nvSpPr>
        <p:spPr>
          <a:xfrm>
            <a:off x="6136957" y="5655758"/>
            <a:ext cx="1905000" cy="646331"/>
          </a:xfrm>
          <a:prstGeom prst="rect">
            <a:avLst/>
          </a:prstGeom>
          <a:noFill/>
        </p:spPr>
        <p:txBody>
          <a:bodyPr wrap="square" rtlCol="0">
            <a:spAutoFit/>
          </a:bodyPr>
          <a:lstStyle/>
          <a:p>
            <a:r>
              <a:rPr lang="en-IN" dirty="0" smtClean="0"/>
              <a:t>For a female member.</a:t>
            </a:r>
            <a:endParaRPr lang="en-IN" dirty="0"/>
          </a:p>
        </p:txBody>
      </p:sp>
      <p:cxnSp>
        <p:nvCxnSpPr>
          <p:cNvPr id="13" name="Straight Connector 12"/>
          <p:cNvCxnSpPr/>
          <p:nvPr/>
        </p:nvCxnSpPr>
        <p:spPr>
          <a:xfrm>
            <a:off x="2225464" y="1544567"/>
            <a:ext cx="15824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07886" y="1544567"/>
            <a:ext cx="0" cy="589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7223" y="2133600"/>
            <a:ext cx="57617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 idx="0"/>
          </p:cNvCxnSpPr>
          <p:nvPr/>
        </p:nvCxnSpPr>
        <p:spPr>
          <a:xfrm>
            <a:off x="1477223" y="2133600"/>
            <a:ext cx="0" cy="6953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059101" y="2133600"/>
            <a:ext cx="0" cy="6430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239000" y="21336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75120" y="1472652"/>
            <a:ext cx="3948389" cy="307777"/>
          </a:xfrm>
          <a:prstGeom prst="rect">
            <a:avLst/>
          </a:prstGeom>
          <a:noFill/>
        </p:spPr>
        <p:txBody>
          <a:bodyPr wrap="none" rtlCol="0">
            <a:spAutoFit/>
          </a:bodyPr>
          <a:lstStyle/>
          <a:p>
            <a:r>
              <a:rPr lang="en-IN" sz="1400" dirty="0" smtClean="0"/>
              <a:t>Prints all the details of the member logged in.</a:t>
            </a:r>
            <a:endParaRPr lang="en-IN" sz="1400" dirty="0"/>
          </a:p>
        </p:txBody>
      </p:sp>
      <p:sp>
        <p:nvSpPr>
          <p:cNvPr id="38" name="TextBox 37"/>
          <p:cNvSpPr txBox="1"/>
          <p:nvPr/>
        </p:nvSpPr>
        <p:spPr>
          <a:xfrm>
            <a:off x="5032765" y="274022"/>
            <a:ext cx="3833101" cy="769441"/>
          </a:xfrm>
          <a:prstGeom prst="rect">
            <a:avLst/>
          </a:prstGeom>
          <a:noFill/>
          <a:ln w="12700">
            <a:solidFill>
              <a:schemeClr val="tx1"/>
            </a:solidFill>
          </a:ln>
        </p:spPr>
        <p:txBody>
          <a:bodyPr wrap="none" rtlCol="0">
            <a:spAutoFit/>
          </a:bodyPr>
          <a:lstStyle/>
          <a:p>
            <a:r>
              <a:rPr lang="en-IN" sz="1100" dirty="0" err="1"/>
              <a:t>sql</a:t>
            </a:r>
            <a:r>
              <a:rPr lang="en-IN" sz="1100" dirty="0"/>
              <a:t> = "SELECT * FROM profile WHERE </a:t>
            </a:r>
            <a:r>
              <a:rPr lang="en-IN" sz="1100" dirty="0" err="1"/>
              <a:t>user_name</a:t>
            </a:r>
            <a:r>
              <a:rPr lang="en-IN" sz="1100" dirty="0"/>
              <a:t> = %s"</a:t>
            </a:r>
            <a:br>
              <a:rPr lang="en-IN" sz="1100" dirty="0"/>
            </a:br>
            <a:r>
              <a:rPr lang="en-IN" sz="1100" dirty="0"/>
              <a:t>p = (</a:t>
            </a:r>
            <a:r>
              <a:rPr lang="en-IN" sz="1100" dirty="0" err="1"/>
              <a:t>user_id</a:t>
            </a:r>
            <a:r>
              <a:rPr lang="en-IN" sz="1100" dirty="0"/>
              <a:t>,)</a:t>
            </a:r>
            <a:br>
              <a:rPr lang="en-IN" sz="1100" dirty="0"/>
            </a:br>
            <a:r>
              <a:rPr lang="en-IN" sz="1100" dirty="0" err="1"/>
              <a:t>mycursor_p.execute</a:t>
            </a:r>
            <a:r>
              <a:rPr lang="en-IN" sz="1100" dirty="0"/>
              <a:t>(</a:t>
            </a:r>
            <a:r>
              <a:rPr lang="en-IN" sz="1100" dirty="0" err="1"/>
              <a:t>sql,p</a:t>
            </a:r>
            <a:r>
              <a:rPr lang="en-IN" sz="1100" dirty="0"/>
              <a:t>)</a:t>
            </a:r>
            <a:br>
              <a:rPr lang="en-IN" sz="1100" dirty="0"/>
            </a:br>
            <a:r>
              <a:rPr lang="en-IN" sz="1100" dirty="0"/>
              <a:t>details = </a:t>
            </a:r>
            <a:r>
              <a:rPr lang="en-IN" sz="1100" dirty="0" err="1"/>
              <a:t>mycursor_p.fetchall</a:t>
            </a:r>
            <a:r>
              <a:rPr lang="en-IN" sz="1100" dirty="0"/>
              <a:t>()</a:t>
            </a:r>
          </a:p>
        </p:txBody>
      </p:sp>
      <p:cxnSp>
        <p:nvCxnSpPr>
          <p:cNvPr id="39" name="Straight Arrow Connector 38"/>
          <p:cNvCxnSpPr>
            <a:stCxn id="37" idx="0"/>
            <a:endCxn id="38" idx="2"/>
          </p:cNvCxnSpPr>
          <p:nvPr/>
        </p:nvCxnSpPr>
        <p:spPr>
          <a:xfrm flipV="1">
            <a:off x="6949315" y="1043463"/>
            <a:ext cx="1" cy="4291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98857" y="6323114"/>
            <a:ext cx="2756973" cy="307777"/>
          </a:xfrm>
          <a:prstGeom prst="rect">
            <a:avLst/>
          </a:prstGeom>
          <a:noFill/>
          <a:ln>
            <a:solidFill>
              <a:schemeClr val="tx1"/>
            </a:solidFill>
          </a:ln>
        </p:spPr>
        <p:txBody>
          <a:bodyPr wrap="none" rtlCol="0">
            <a:spAutoFit/>
          </a:bodyPr>
          <a:lstStyle/>
          <a:p>
            <a:r>
              <a:rPr lang="en-IN" sz="1400" dirty="0" smtClean="0"/>
              <a:t>Logout Button to log out or exit.</a:t>
            </a:r>
            <a:endParaRPr lang="en-IN" sz="1400" dirty="0"/>
          </a:p>
        </p:txBody>
      </p:sp>
      <p:cxnSp>
        <p:nvCxnSpPr>
          <p:cNvPr id="44" name="Elbow Connector 43"/>
          <p:cNvCxnSpPr/>
          <p:nvPr/>
        </p:nvCxnSpPr>
        <p:spPr>
          <a:xfrm rot="10800000">
            <a:off x="3980939" y="5181602"/>
            <a:ext cx="2117918" cy="1295400"/>
          </a:xfrm>
          <a:prstGeom prst="bentConnector3">
            <a:avLst>
              <a:gd name="adj1" fmla="val 3381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588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68868" t="26708" r="19964" b="63364"/>
          <a:stretch/>
        </p:blipFill>
        <p:spPr bwMode="auto">
          <a:xfrm>
            <a:off x="542925" y="1012686"/>
            <a:ext cx="1082040" cy="541020"/>
          </a:xfrm>
          <a:prstGeom prst="rect">
            <a:avLst/>
          </a:prstGeom>
          <a:ln>
            <a:noFill/>
          </a:ln>
          <a:extLst>
            <a:ext uri="{53640926-AAD7-44D8-BBD7-CCE9431645EC}">
              <a14:shadowObscured xmlns:a14="http://schemas.microsoft.com/office/drawing/2010/main"/>
            </a:ext>
          </a:extLst>
        </p:spPr>
      </p:pic>
      <p:pic>
        <p:nvPicPr>
          <p:cNvPr id="3" name="Picture 2"/>
          <p:cNvPicPr/>
          <p:nvPr/>
        </p:nvPicPr>
        <p:blipFill>
          <a:blip r:embed="rId3"/>
          <a:stretch>
            <a:fillRect/>
          </a:stretch>
        </p:blipFill>
        <p:spPr>
          <a:xfrm>
            <a:off x="838200" y="2057400"/>
            <a:ext cx="5731510" cy="3223895"/>
          </a:xfrm>
          <a:prstGeom prst="rect">
            <a:avLst/>
          </a:prstGeom>
        </p:spPr>
      </p:pic>
      <p:sp>
        <p:nvSpPr>
          <p:cNvPr id="4" name="TextBox 3"/>
          <p:cNvSpPr txBox="1"/>
          <p:nvPr/>
        </p:nvSpPr>
        <p:spPr>
          <a:xfrm>
            <a:off x="533400" y="304800"/>
            <a:ext cx="4459491"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Order Food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5" name="Elbow Connector 4"/>
          <p:cNvCxnSpPr>
            <a:stCxn id="2" idx="2"/>
          </p:cNvCxnSpPr>
          <p:nvPr/>
        </p:nvCxnSpPr>
        <p:spPr>
          <a:xfrm rot="16200000" flipH="1">
            <a:off x="1014025" y="1623625"/>
            <a:ext cx="503694" cy="363855"/>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67087" y="5532120"/>
            <a:ext cx="685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52887" y="530352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381374" y="530352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4" idx="0"/>
          </p:cNvCxnSpPr>
          <p:nvPr/>
        </p:nvCxnSpPr>
        <p:spPr>
          <a:xfrm>
            <a:off x="2763145" y="5638800"/>
            <a:ext cx="0" cy="2133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62945" y="5852160"/>
            <a:ext cx="3200400" cy="707886"/>
          </a:xfrm>
          <a:prstGeom prst="rect">
            <a:avLst/>
          </a:prstGeom>
          <a:noFill/>
        </p:spPr>
        <p:txBody>
          <a:bodyPr wrap="square" rtlCol="0">
            <a:spAutoFit/>
          </a:bodyPr>
          <a:lstStyle/>
          <a:p>
            <a:r>
              <a:rPr lang="en-IN" sz="1600" u="sng" dirty="0" smtClean="0"/>
              <a:t>4 Buttons</a:t>
            </a:r>
            <a:r>
              <a:rPr lang="en-IN" sz="1600" dirty="0" smtClean="0"/>
              <a:t> :</a:t>
            </a:r>
          </a:p>
          <a:p>
            <a:r>
              <a:rPr lang="en-IN" sz="1200" dirty="0" smtClean="0"/>
              <a:t>These buttons are pages, each page has 4 restaurants.</a:t>
            </a:r>
          </a:p>
        </p:txBody>
      </p:sp>
      <p:cxnSp>
        <p:nvCxnSpPr>
          <p:cNvPr id="26" name="Straight Arrow Connector 25"/>
          <p:cNvCxnSpPr/>
          <p:nvPr/>
        </p:nvCxnSpPr>
        <p:spPr>
          <a:xfrm flipV="1">
            <a:off x="5410200" y="1905000"/>
            <a:ext cx="0" cy="9144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15745" y="1381780"/>
            <a:ext cx="3200400" cy="523220"/>
          </a:xfrm>
          <a:prstGeom prst="rect">
            <a:avLst/>
          </a:prstGeom>
          <a:noFill/>
        </p:spPr>
        <p:txBody>
          <a:bodyPr wrap="square" rtlCol="0">
            <a:spAutoFit/>
          </a:bodyPr>
          <a:lstStyle/>
          <a:p>
            <a:r>
              <a:rPr lang="en-IN" sz="1600" u="sng" dirty="0" smtClean="0"/>
              <a:t>Home Button</a:t>
            </a:r>
            <a:r>
              <a:rPr lang="en-IN" sz="1600" dirty="0" smtClean="0"/>
              <a:t> :</a:t>
            </a:r>
          </a:p>
          <a:p>
            <a:r>
              <a:rPr lang="en-IN" sz="1200" dirty="0" smtClean="0"/>
              <a:t>Takes you back to the </a:t>
            </a:r>
            <a:r>
              <a:rPr lang="en-IN" sz="1200" dirty="0" err="1"/>
              <a:t>Z</a:t>
            </a:r>
            <a:r>
              <a:rPr lang="en-IN" sz="1200" dirty="0" err="1" smtClean="0"/>
              <a:t>omato</a:t>
            </a:r>
            <a:r>
              <a:rPr lang="en-IN" sz="1200" dirty="0" smtClean="0"/>
              <a:t> main page.</a:t>
            </a:r>
          </a:p>
        </p:txBody>
      </p:sp>
      <p:cxnSp>
        <p:nvCxnSpPr>
          <p:cNvPr id="33" name="Straight Connector 32"/>
          <p:cNvCxnSpPr/>
          <p:nvPr/>
        </p:nvCxnSpPr>
        <p:spPr>
          <a:xfrm flipH="1">
            <a:off x="2763146" y="5638800"/>
            <a:ext cx="9468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9987" y="5532120"/>
            <a:ext cx="0" cy="106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344295" y="5745480"/>
            <a:ext cx="4572000" cy="769441"/>
          </a:xfrm>
          <a:prstGeom prst="rect">
            <a:avLst/>
          </a:prstGeom>
          <a:noFill/>
          <a:ln w="12700">
            <a:solidFill>
              <a:schemeClr val="tx1"/>
            </a:solidFill>
          </a:ln>
        </p:spPr>
        <p:txBody>
          <a:bodyPr wrap="square" rtlCol="0">
            <a:spAutoFit/>
          </a:bodyPr>
          <a:lstStyle/>
          <a:p>
            <a:r>
              <a:rPr lang="en-US" sz="1100" dirty="0" err="1"/>
              <a:t>order_only</a:t>
            </a:r>
            <a:r>
              <a:rPr lang="en-US" sz="1100" dirty="0"/>
              <a:t> = "Select * from restaurants where </a:t>
            </a:r>
            <a:r>
              <a:rPr lang="en-US" sz="1100" dirty="0" err="1"/>
              <a:t>takes_order</a:t>
            </a:r>
            <a:r>
              <a:rPr lang="en-US" sz="1100" dirty="0"/>
              <a:t> = 'Y</a:t>
            </a:r>
            <a:r>
              <a:rPr lang="en-US" sz="1100" dirty="0" smtClean="0"/>
              <a:t>'“</a:t>
            </a:r>
          </a:p>
          <a:p>
            <a:r>
              <a:rPr lang="en-US" sz="1100" dirty="0"/>
              <a:t/>
            </a:r>
            <a:br>
              <a:rPr lang="en-US" sz="1100" dirty="0"/>
            </a:br>
            <a:r>
              <a:rPr lang="en-US" sz="1100" dirty="0" err="1"/>
              <a:t>mycursor.execute</a:t>
            </a:r>
            <a:r>
              <a:rPr lang="en-US" sz="1100" dirty="0"/>
              <a:t>(</a:t>
            </a:r>
            <a:r>
              <a:rPr lang="en-US" sz="1100" dirty="0" err="1"/>
              <a:t>order_only</a:t>
            </a:r>
            <a:r>
              <a:rPr lang="en-US" sz="1100" dirty="0"/>
              <a:t>)</a:t>
            </a:r>
            <a:br>
              <a:rPr lang="en-US" sz="1100" dirty="0"/>
            </a:br>
            <a:r>
              <a:rPr lang="en-US" sz="1100" dirty="0"/>
              <a:t>result = </a:t>
            </a:r>
            <a:r>
              <a:rPr lang="en-US" sz="1100" dirty="0" err="1"/>
              <a:t>mycursor.fetchall</a:t>
            </a:r>
            <a:r>
              <a:rPr lang="en-US" sz="1100" dirty="0"/>
              <a:t>()</a:t>
            </a:r>
            <a:endParaRPr lang="en-IN" sz="1100" dirty="0"/>
          </a:p>
        </p:txBody>
      </p:sp>
      <p:sp>
        <p:nvSpPr>
          <p:cNvPr id="41" name="TextBox 40"/>
          <p:cNvSpPr txBox="1"/>
          <p:nvPr/>
        </p:nvSpPr>
        <p:spPr>
          <a:xfrm>
            <a:off x="6934200" y="2971800"/>
            <a:ext cx="2133601" cy="923330"/>
          </a:xfrm>
          <a:prstGeom prst="rect">
            <a:avLst/>
          </a:prstGeom>
          <a:noFill/>
        </p:spPr>
        <p:txBody>
          <a:bodyPr wrap="square" rtlCol="0">
            <a:spAutoFit/>
          </a:bodyPr>
          <a:lstStyle/>
          <a:p>
            <a:r>
              <a:rPr lang="en-IN" dirty="0" smtClean="0"/>
              <a:t>Shows that restaurants that can take orders.</a:t>
            </a:r>
            <a:endParaRPr lang="en-IN" dirty="0"/>
          </a:p>
        </p:txBody>
      </p:sp>
    </p:spTree>
    <p:extLst>
      <p:ext uri="{BB962C8B-B14F-4D97-AF65-F5344CB8AC3E}">
        <p14:creationId xmlns:p14="http://schemas.microsoft.com/office/powerpoint/2010/main" val="179915049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4800032" cy="707886"/>
          </a:xfrm>
          <a:prstGeom prst="rect">
            <a:avLst/>
          </a:prstGeom>
          <a:noFill/>
        </p:spPr>
        <p:txBody>
          <a:bodyPr wrap="none" rtlCol="0">
            <a:spAutoFit/>
          </a:bodyPr>
          <a:lstStyle/>
          <a:p>
            <a:r>
              <a:rPr lang="en-IN" sz="4000" u="sng" dirty="0" err="1" smtClean="0">
                <a:effectLst>
                  <a:outerShdw blurRad="38100" dist="38100" dir="2700000" algn="tl">
                    <a:srgbClr val="000000">
                      <a:alpha val="43137"/>
                    </a:srgbClr>
                  </a:outerShdw>
                </a:effectLst>
              </a:rPr>
              <a:t>Zomato</a:t>
            </a:r>
            <a:r>
              <a:rPr lang="en-IN" sz="4000" u="sng" dirty="0" smtClean="0">
                <a:effectLst>
                  <a:outerShdw blurRad="38100" dist="38100" dir="2700000" algn="tl">
                    <a:srgbClr val="000000">
                      <a:alpha val="43137"/>
                    </a:srgbClr>
                  </a:outerShdw>
                </a:effectLst>
              </a:rPr>
              <a:t> Gold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38200" y="2057400"/>
            <a:ext cx="5731510" cy="3223895"/>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l="79637" t="26236" r="9329" b="63364"/>
          <a:stretch/>
        </p:blipFill>
        <p:spPr bwMode="auto">
          <a:xfrm>
            <a:off x="552450" y="1012686"/>
            <a:ext cx="1074420" cy="568960"/>
          </a:xfrm>
          <a:prstGeom prst="rect">
            <a:avLst/>
          </a:prstGeom>
          <a:ln>
            <a:noFill/>
          </a:ln>
          <a:extLst>
            <a:ext uri="{53640926-AAD7-44D8-BBD7-CCE9431645EC}">
              <a14:shadowObscured xmlns:a14="http://schemas.microsoft.com/office/drawing/2010/main"/>
            </a:ext>
          </a:extLst>
        </p:spPr>
      </p:pic>
      <p:cxnSp>
        <p:nvCxnSpPr>
          <p:cNvPr id="6" name="Elbow Connector 5"/>
          <p:cNvCxnSpPr/>
          <p:nvPr/>
        </p:nvCxnSpPr>
        <p:spPr>
          <a:xfrm rot="16200000" flipH="1">
            <a:off x="1014025" y="1623625"/>
            <a:ext cx="503694" cy="363855"/>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5410200" y="1905000"/>
            <a:ext cx="0" cy="9144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15745" y="1381780"/>
            <a:ext cx="3200400" cy="523220"/>
          </a:xfrm>
          <a:prstGeom prst="rect">
            <a:avLst/>
          </a:prstGeom>
          <a:noFill/>
        </p:spPr>
        <p:txBody>
          <a:bodyPr wrap="square" rtlCol="0">
            <a:spAutoFit/>
          </a:bodyPr>
          <a:lstStyle/>
          <a:p>
            <a:r>
              <a:rPr lang="en-IN" sz="1600" u="sng" dirty="0" smtClean="0"/>
              <a:t>Home Button</a:t>
            </a:r>
            <a:r>
              <a:rPr lang="en-IN" sz="1600" dirty="0" smtClean="0"/>
              <a:t> :</a:t>
            </a:r>
          </a:p>
          <a:p>
            <a:r>
              <a:rPr lang="en-IN" sz="1200" dirty="0" smtClean="0"/>
              <a:t>Takes you back to the </a:t>
            </a:r>
            <a:r>
              <a:rPr lang="en-IN" sz="1200" dirty="0" err="1"/>
              <a:t>Z</a:t>
            </a:r>
            <a:r>
              <a:rPr lang="en-IN" sz="1200" dirty="0" err="1" smtClean="0"/>
              <a:t>omato</a:t>
            </a:r>
            <a:r>
              <a:rPr lang="en-IN" sz="1200" dirty="0" smtClean="0"/>
              <a:t> main page.</a:t>
            </a:r>
          </a:p>
        </p:txBody>
      </p:sp>
      <p:cxnSp>
        <p:nvCxnSpPr>
          <p:cNvPr id="9" name="Straight Connector 8"/>
          <p:cNvCxnSpPr/>
          <p:nvPr/>
        </p:nvCxnSpPr>
        <p:spPr>
          <a:xfrm>
            <a:off x="3367087" y="5532120"/>
            <a:ext cx="685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52887" y="530352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381374" y="530352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3" idx="0"/>
          </p:cNvCxnSpPr>
          <p:nvPr/>
        </p:nvCxnSpPr>
        <p:spPr>
          <a:xfrm>
            <a:off x="2763145" y="5638800"/>
            <a:ext cx="0" cy="2133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62945" y="5852160"/>
            <a:ext cx="3200400" cy="707886"/>
          </a:xfrm>
          <a:prstGeom prst="rect">
            <a:avLst/>
          </a:prstGeom>
          <a:noFill/>
        </p:spPr>
        <p:txBody>
          <a:bodyPr wrap="square" rtlCol="0">
            <a:spAutoFit/>
          </a:bodyPr>
          <a:lstStyle/>
          <a:p>
            <a:r>
              <a:rPr lang="en-IN" sz="1600" u="sng" dirty="0" smtClean="0"/>
              <a:t>4 Buttons</a:t>
            </a:r>
            <a:r>
              <a:rPr lang="en-IN" sz="1600" dirty="0" smtClean="0"/>
              <a:t> :</a:t>
            </a:r>
          </a:p>
          <a:p>
            <a:r>
              <a:rPr lang="en-IN" sz="1200" dirty="0" smtClean="0"/>
              <a:t>These buttons are pages, each page has 4 restaurants.</a:t>
            </a:r>
          </a:p>
        </p:txBody>
      </p:sp>
      <p:cxnSp>
        <p:nvCxnSpPr>
          <p:cNvPr id="14" name="Straight Connector 13"/>
          <p:cNvCxnSpPr/>
          <p:nvPr/>
        </p:nvCxnSpPr>
        <p:spPr>
          <a:xfrm flipH="1">
            <a:off x="2763146" y="5638800"/>
            <a:ext cx="9468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09987" y="5532120"/>
            <a:ext cx="0" cy="106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4200" y="2971800"/>
            <a:ext cx="2133601" cy="1200329"/>
          </a:xfrm>
          <a:prstGeom prst="rect">
            <a:avLst/>
          </a:prstGeom>
          <a:noFill/>
        </p:spPr>
        <p:txBody>
          <a:bodyPr wrap="square" rtlCol="0">
            <a:spAutoFit/>
          </a:bodyPr>
          <a:lstStyle/>
          <a:p>
            <a:r>
              <a:rPr lang="en-IN" dirty="0" smtClean="0"/>
              <a:t>Shows that restaurants that have </a:t>
            </a:r>
            <a:r>
              <a:rPr lang="en-IN" dirty="0" err="1"/>
              <a:t>Z</a:t>
            </a:r>
            <a:r>
              <a:rPr lang="en-IN" dirty="0" err="1" smtClean="0"/>
              <a:t>omato</a:t>
            </a:r>
            <a:r>
              <a:rPr lang="en-IN" dirty="0" smtClean="0"/>
              <a:t> gold privileges.</a:t>
            </a:r>
            <a:endParaRPr lang="en-IN" dirty="0"/>
          </a:p>
        </p:txBody>
      </p:sp>
      <p:sp>
        <p:nvSpPr>
          <p:cNvPr id="19" name="TextBox 18"/>
          <p:cNvSpPr txBox="1"/>
          <p:nvPr/>
        </p:nvSpPr>
        <p:spPr>
          <a:xfrm>
            <a:off x="4343400" y="5745480"/>
            <a:ext cx="4572000" cy="769441"/>
          </a:xfrm>
          <a:prstGeom prst="rect">
            <a:avLst/>
          </a:prstGeom>
          <a:noFill/>
          <a:ln w="12700">
            <a:solidFill>
              <a:schemeClr val="tx1"/>
            </a:solidFill>
          </a:ln>
        </p:spPr>
        <p:txBody>
          <a:bodyPr wrap="square" rtlCol="0">
            <a:spAutoFit/>
          </a:bodyPr>
          <a:lstStyle/>
          <a:p>
            <a:r>
              <a:rPr lang="en-US" sz="1100" dirty="0" err="1"/>
              <a:t>gold_only</a:t>
            </a:r>
            <a:r>
              <a:rPr lang="en-US" sz="1100" dirty="0"/>
              <a:t> = "Select * from restaurants where Gold = 'Y</a:t>
            </a:r>
            <a:r>
              <a:rPr lang="en-US" sz="1100" dirty="0" smtClean="0"/>
              <a:t>'“</a:t>
            </a:r>
          </a:p>
          <a:p>
            <a:r>
              <a:rPr lang="en-US" sz="1100" dirty="0"/>
              <a:t/>
            </a:r>
            <a:br>
              <a:rPr lang="en-US" sz="1100" dirty="0"/>
            </a:br>
            <a:r>
              <a:rPr lang="en-US" sz="1100" dirty="0" err="1"/>
              <a:t>mycursor.execute</a:t>
            </a:r>
            <a:r>
              <a:rPr lang="en-US" sz="1100" dirty="0"/>
              <a:t>(</a:t>
            </a:r>
            <a:r>
              <a:rPr lang="en-US" sz="1100" dirty="0" err="1"/>
              <a:t>gold_only</a:t>
            </a:r>
            <a:r>
              <a:rPr lang="en-US" sz="1100" dirty="0"/>
              <a:t>)</a:t>
            </a:r>
            <a:br>
              <a:rPr lang="en-US" sz="1100" dirty="0"/>
            </a:br>
            <a:r>
              <a:rPr lang="en-US" sz="1100" dirty="0"/>
              <a:t>result = </a:t>
            </a:r>
            <a:r>
              <a:rPr lang="en-US" sz="1100" dirty="0" err="1"/>
              <a:t>mycursor.fetchall</a:t>
            </a:r>
            <a:r>
              <a:rPr lang="en-US" sz="1100" dirty="0"/>
              <a:t>()</a:t>
            </a:r>
            <a:endParaRPr lang="en-IN" sz="1100" dirty="0"/>
          </a:p>
        </p:txBody>
      </p:sp>
    </p:spTree>
    <p:extLst>
      <p:ext uri="{BB962C8B-B14F-4D97-AF65-F5344CB8AC3E}">
        <p14:creationId xmlns:p14="http://schemas.microsoft.com/office/powerpoint/2010/main" val="111067071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55573" t="47272" r="5872" b="24365"/>
          <a:stretch/>
        </p:blipFill>
        <p:spPr bwMode="auto">
          <a:xfrm>
            <a:off x="914400" y="2935612"/>
            <a:ext cx="5874385" cy="2430780"/>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533400" y="304800"/>
            <a:ext cx="4787273"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Restaurant Canvas</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4" name="Elbow Connector 3"/>
          <p:cNvCxnSpPr/>
          <p:nvPr/>
        </p:nvCxnSpPr>
        <p:spPr>
          <a:xfrm rot="5400000" flipH="1" flipV="1">
            <a:off x="1465966" y="5470218"/>
            <a:ext cx="563107" cy="363853"/>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6200000" flipV="1">
            <a:off x="5580767" y="5454978"/>
            <a:ext cx="563106" cy="39814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3565911" y="5634688"/>
            <a:ext cx="521192" cy="10222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9244" y="5903723"/>
            <a:ext cx="1752804"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Menu Button</a:t>
            </a:r>
            <a:r>
              <a:rPr lang="en-IN" dirty="0" smtClean="0">
                <a:effectLst>
                  <a:outerShdw blurRad="38100" dist="38100" dir="2700000" algn="tl">
                    <a:srgbClr val="000000">
                      <a:alpha val="43137"/>
                    </a:srgbClr>
                  </a:outerShdw>
                </a:effectLst>
              </a:rPr>
              <a:t> :</a:t>
            </a:r>
            <a:r>
              <a:rPr lang="en-IN" u="sng" dirty="0" smtClean="0">
                <a:effectLst>
                  <a:outerShdw blurRad="38100" dist="38100" dir="2700000" algn="tl">
                    <a:srgbClr val="000000">
                      <a:alpha val="43137"/>
                    </a:srgbClr>
                  </a:outerShdw>
                </a:effectLst>
              </a:rPr>
              <a:t> </a:t>
            </a:r>
          </a:p>
          <a:p>
            <a:r>
              <a:rPr lang="en-IN" sz="1200" dirty="0" smtClean="0"/>
              <a:t>Opens a page that shows the menu.</a:t>
            </a:r>
            <a:endParaRPr lang="en-IN" sz="1200" dirty="0"/>
          </a:p>
        </p:txBody>
      </p:sp>
      <p:sp>
        <p:nvSpPr>
          <p:cNvPr id="13" name="TextBox 12"/>
          <p:cNvSpPr txBox="1"/>
          <p:nvPr/>
        </p:nvSpPr>
        <p:spPr>
          <a:xfrm>
            <a:off x="2498616" y="5946399"/>
            <a:ext cx="2483164"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Book a Table Button</a:t>
            </a:r>
            <a:r>
              <a:rPr lang="en-IN" dirty="0" smtClean="0">
                <a:effectLst>
                  <a:outerShdw blurRad="38100" dist="38100" dir="2700000" algn="tl">
                    <a:srgbClr val="000000">
                      <a:alpha val="43137"/>
                    </a:srgbClr>
                  </a:outerShdw>
                </a:effectLst>
              </a:rPr>
              <a:t> :</a:t>
            </a:r>
            <a:r>
              <a:rPr lang="en-IN" u="sng" dirty="0" smtClean="0">
                <a:effectLst>
                  <a:outerShdw blurRad="38100" dist="38100" dir="2700000" algn="tl">
                    <a:srgbClr val="000000">
                      <a:alpha val="43137"/>
                    </a:srgbClr>
                  </a:outerShdw>
                </a:effectLst>
              </a:rPr>
              <a:t> </a:t>
            </a:r>
          </a:p>
          <a:p>
            <a:r>
              <a:rPr lang="en-IN" sz="1200" dirty="0"/>
              <a:t>Opens a page that </a:t>
            </a:r>
            <a:r>
              <a:rPr lang="en-IN" sz="1200" dirty="0" smtClean="0"/>
              <a:t>books a table for that restaurant.</a:t>
            </a:r>
            <a:endParaRPr lang="en-IN" sz="1200" dirty="0"/>
          </a:p>
        </p:txBody>
      </p:sp>
      <p:sp>
        <p:nvSpPr>
          <p:cNvPr id="14" name="TextBox 13"/>
          <p:cNvSpPr txBox="1"/>
          <p:nvPr/>
        </p:nvSpPr>
        <p:spPr>
          <a:xfrm>
            <a:off x="5362780" y="5916165"/>
            <a:ext cx="2286000"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Order Now</a:t>
            </a:r>
            <a:r>
              <a:rPr lang="en-IN" dirty="0" smtClean="0">
                <a:effectLst>
                  <a:outerShdw blurRad="38100" dist="38100" dir="2700000" algn="tl">
                    <a:srgbClr val="000000">
                      <a:alpha val="43137"/>
                    </a:srgbClr>
                  </a:outerShdw>
                </a:effectLst>
              </a:rPr>
              <a:t> :</a:t>
            </a:r>
            <a:r>
              <a:rPr lang="en-IN" u="sng" dirty="0" smtClean="0">
                <a:effectLst>
                  <a:outerShdw blurRad="38100" dist="38100" dir="2700000" algn="tl">
                    <a:srgbClr val="000000">
                      <a:alpha val="43137"/>
                    </a:srgbClr>
                  </a:outerShdw>
                </a:effectLst>
              </a:rPr>
              <a:t> </a:t>
            </a:r>
          </a:p>
          <a:p>
            <a:r>
              <a:rPr lang="en-IN" sz="1200" dirty="0"/>
              <a:t>Opens a page that </a:t>
            </a:r>
            <a:r>
              <a:rPr lang="en-IN" sz="1200" dirty="0" smtClean="0"/>
              <a:t>takes the order.</a:t>
            </a:r>
            <a:endParaRPr lang="en-IN" sz="1200" dirty="0"/>
          </a:p>
        </p:txBody>
      </p:sp>
      <p:pic>
        <p:nvPicPr>
          <p:cNvPr id="23" name="Picture 22"/>
          <p:cNvPicPr/>
          <p:nvPr/>
        </p:nvPicPr>
        <p:blipFill rotWithShape="1">
          <a:blip r:embed="rId3">
            <a:extLst>
              <a:ext uri="{28A0092B-C50C-407E-A947-70E740481C1C}">
                <a14:useLocalDpi xmlns:a14="http://schemas.microsoft.com/office/drawing/2010/main" val="0"/>
              </a:ext>
            </a:extLst>
          </a:blip>
          <a:srcRect b="65625"/>
          <a:stretch/>
        </p:blipFill>
        <p:spPr>
          <a:xfrm>
            <a:off x="228600" y="2514600"/>
            <a:ext cx="8534400" cy="314325"/>
          </a:xfrm>
          <a:prstGeom prst="rect">
            <a:avLst/>
          </a:prstGeom>
        </p:spPr>
      </p:pic>
      <p:sp>
        <p:nvSpPr>
          <p:cNvPr id="24" name="TextBox 23"/>
          <p:cNvSpPr txBox="1"/>
          <p:nvPr/>
        </p:nvSpPr>
        <p:spPr>
          <a:xfrm>
            <a:off x="401531" y="1031736"/>
            <a:ext cx="2691976" cy="738664"/>
          </a:xfrm>
          <a:prstGeom prst="rect">
            <a:avLst/>
          </a:prstGeom>
          <a:noFill/>
        </p:spPr>
        <p:txBody>
          <a:bodyPr wrap="square" rtlCol="0">
            <a:spAutoFit/>
          </a:bodyPr>
          <a:lstStyle/>
          <a:p>
            <a:r>
              <a:rPr lang="en-IN" sz="1400" dirty="0" smtClean="0"/>
              <a:t>Displays all the information in the form of labels from the database.</a:t>
            </a:r>
            <a:endParaRPr lang="en-IN" sz="1400" dirty="0"/>
          </a:p>
        </p:txBody>
      </p:sp>
      <p:pic>
        <p:nvPicPr>
          <p:cNvPr id="25" name="Picture 24"/>
          <p:cNvPicPr/>
          <p:nvPr/>
        </p:nvPicPr>
        <p:blipFill>
          <a:blip r:embed="rId4">
            <a:extLst>
              <a:ext uri="{28A0092B-C50C-407E-A947-70E740481C1C}">
                <a14:useLocalDpi xmlns:a14="http://schemas.microsoft.com/office/drawing/2010/main" val="0"/>
              </a:ext>
            </a:extLst>
          </a:blip>
          <a:stretch>
            <a:fillRect/>
          </a:stretch>
        </p:blipFill>
        <p:spPr>
          <a:xfrm>
            <a:off x="7315200" y="457200"/>
            <a:ext cx="1704975" cy="1704975"/>
          </a:xfrm>
          <a:prstGeom prst="rect">
            <a:avLst/>
          </a:prstGeom>
        </p:spPr>
      </p:pic>
      <p:sp>
        <p:nvSpPr>
          <p:cNvPr id="26" name="TextBox 25"/>
          <p:cNvSpPr txBox="1"/>
          <p:nvPr/>
        </p:nvSpPr>
        <p:spPr>
          <a:xfrm>
            <a:off x="4267200" y="1001910"/>
            <a:ext cx="2970634" cy="307777"/>
          </a:xfrm>
          <a:prstGeom prst="rect">
            <a:avLst/>
          </a:prstGeom>
          <a:noFill/>
        </p:spPr>
        <p:txBody>
          <a:bodyPr wrap="square" rtlCol="0">
            <a:spAutoFit/>
          </a:bodyPr>
          <a:lstStyle/>
          <a:p>
            <a:r>
              <a:rPr lang="en-IN" sz="1400" dirty="0" smtClean="0"/>
              <a:t>Cuisine is taken from this table </a:t>
            </a:r>
            <a:r>
              <a:rPr lang="en-IN" sz="1400" dirty="0" smtClean="0">
                <a:sym typeface="Wingdings" panose="05000000000000000000" pitchFamily="2" charset="2"/>
              </a:rPr>
              <a:t></a:t>
            </a:r>
            <a:endParaRPr lang="en-IN" sz="1400" dirty="0"/>
          </a:p>
        </p:txBody>
      </p:sp>
      <p:sp>
        <p:nvSpPr>
          <p:cNvPr id="27" name="TextBox 26"/>
          <p:cNvSpPr txBox="1"/>
          <p:nvPr/>
        </p:nvSpPr>
        <p:spPr>
          <a:xfrm>
            <a:off x="1565593" y="1770400"/>
            <a:ext cx="4572000" cy="600164"/>
          </a:xfrm>
          <a:prstGeom prst="rect">
            <a:avLst/>
          </a:prstGeom>
          <a:noFill/>
          <a:ln w="12700">
            <a:solidFill>
              <a:schemeClr val="tx1"/>
            </a:solidFill>
          </a:ln>
        </p:spPr>
        <p:txBody>
          <a:bodyPr wrap="square" rtlCol="0">
            <a:spAutoFit/>
          </a:bodyPr>
          <a:lstStyle/>
          <a:p>
            <a:r>
              <a:rPr lang="en-US" sz="1100" dirty="0"/>
              <a:t>rest = "SELECT * FROM restaurants Order By Rating </a:t>
            </a:r>
            <a:r>
              <a:rPr lang="en-US" sz="1100" dirty="0" err="1"/>
              <a:t>desc</a:t>
            </a:r>
            <a:r>
              <a:rPr lang="en-US" sz="1100" dirty="0"/>
              <a:t>"</a:t>
            </a:r>
            <a:br>
              <a:rPr lang="en-US" sz="1100" dirty="0"/>
            </a:br>
            <a:r>
              <a:rPr lang="en-US" sz="1100" dirty="0" err="1"/>
              <a:t>mycursor.execute</a:t>
            </a:r>
            <a:r>
              <a:rPr lang="en-US" sz="1100" dirty="0"/>
              <a:t>(rest)</a:t>
            </a:r>
            <a:br>
              <a:rPr lang="en-US" sz="1100" dirty="0"/>
            </a:br>
            <a:r>
              <a:rPr lang="en-US" sz="1100" dirty="0"/>
              <a:t>result = </a:t>
            </a:r>
            <a:r>
              <a:rPr lang="en-US" sz="1100" dirty="0" err="1"/>
              <a:t>mycursor.fetchall</a:t>
            </a:r>
            <a:r>
              <a:rPr lang="en-US" sz="1100" dirty="0"/>
              <a:t>()</a:t>
            </a:r>
            <a:endParaRPr lang="en-US" sz="1100" dirty="0" smtClean="0"/>
          </a:p>
        </p:txBody>
      </p:sp>
    </p:spTree>
    <p:extLst>
      <p:ext uri="{BB962C8B-B14F-4D97-AF65-F5344CB8AC3E}">
        <p14:creationId xmlns:p14="http://schemas.microsoft.com/office/powerpoint/2010/main" val="15878913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762000" y="1600200"/>
            <a:ext cx="2906395" cy="3032760"/>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4745306" y="3352800"/>
            <a:ext cx="4004212" cy="1219200"/>
          </a:xfrm>
          <a:prstGeom prst="rect">
            <a:avLst/>
          </a:prstGeom>
        </p:spPr>
      </p:pic>
      <p:sp>
        <p:nvSpPr>
          <p:cNvPr id="4" name="TextBox 3"/>
          <p:cNvSpPr txBox="1"/>
          <p:nvPr/>
        </p:nvSpPr>
        <p:spPr>
          <a:xfrm>
            <a:off x="533400" y="304800"/>
            <a:ext cx="5357429"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Menu of a Restaurant</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sp>
        <p:nvSpPr>
          <p:cNvPr id="5" name="TextBox 4"/>
          <p:cNvSpPr txBox="1"/>
          <p:nvPr/>
        </p:nvSpPr>
        <p:spPr>
          <a:xfrm>
            <a:off x="4461412" y="5715000"/>
            <a:ext cx="4572000" cy="938719"/>
          </a:xfrm>
          <a:prstGeom prst="rect">
            <a:avLst/>
          </a:prstGeom>
          <a:noFill/>
          <a:ln w="12700">
            <a:solidFill>
              <a:schemeClr val="tx1"/>
            </a:solidFill>
          </a:ln>
        </p:spPr>
        <p:txBody>
          <a:bodyPr wrap="square" rtlCol="0">
            <a:spAutoFit/>
          </a:bodyPr>
          <a:lstStyle/>
          <a:p>
            <a:r>
              <a:rPr lang="en-IN" sz="1100" dirty="0" err="1"/>
              <a:t>mycursor_r</a:t>
            </a:r>
            <a:r>
              <a:rPr lang="en-IN" sz="1100" dirty="0"/>
              <a:t> = </a:t>
            </a:r>
            <a:r>
              <a:rPr lang="en-IN" sz="1100" dirty="0" err="1"/>
              <a:t>mydb.cursor</a:t>
            </a:r>
            <a:r>
              <a:rPr lang="en-IN" sz="1100" dirty="0" smtClean="0"/>
              <a:t>()</a:t>
            </a:r>
            <a:r>
              <a:rPr lang="en-IN" sz="1100" dirty="0"/>
              <a:t/>
            </a:r>
            <a:br>
              <a:rPr lang="en-IN" sz="1100" dirty="0"/>
            </a:br>
            <a:r>
              <a:rPr lang="en-IN" sz="1100" dirty="0" err="1"/>
              <a:t>sql</a:t>
            </a:r>
            <a:r>
              <a:rPr lang="en-IN" sz="1100" dirty="0"/>
              <a:t> = "SELECT * FROM </a:t>
            </a:r>
            <a:r>
              <a:rPr lang="en-IN" sz="1100" dirty="0" err="1"/>
              <a:t>menu_item</a:t>
            </a:r>
            <a:r>
              <a:rPr lang="en-IN" sz="1100" dirty="0"/>
              <a:t> WHERE </a:t>
            </a:r>
            <a:r>
              <a:rPr lang="en-IN" sz="1100" dirty="0" err="1"/>
              <a:t>Menu_No</a:t>
            </a:r>
            <a:r>
              <a:rPr lang="en-IN" sz="1100" dirty="0"/>
              <a:t> = %s"</a:t>
            </a:r>
            <a:br>
              <a:rPr lang="en-IN" sz="1100" dirty="0"/>
            </a:br>
            <a:r>
              <a:rPr lang="en-IN" sz="1100" dirty="0"/>
              <a:t>r = (</a:t>
            </a:r>
            <a:r>
              <a:rPr lang="en-IN" sz="1100" dirty="0" err="1"/>
              <a:t>menu_no</a:t>
            </a:r>
            <a:r>
              <a:rPr lang="en-IN" sz="1100" dirty="0"/>
              <a:t>,)</a:t>
            </a:r>
            <a:br>
              <a:rPr lang="en-IN" sz="1100" dirty="0"/>
            </a:br>
            <a:r>
              <a:rPr lang="en-IN" sz="1100" dirty="0" err="1"/>
              <a:t>mycursor_r.execute</a:t>
            </a:r>
            <a:r>
              <a:rPr lang="en-IN" sz="1100" dirty="0"/>
              <a:t>(</a:t>
            </a:r>
            <a:r>
              <a:rPr lang="en-IN" sz="1100" dirty="0" err="1"/>
              <a:t>sql</a:t>
            </a:r>
            <a:r>
              <a:rPr lang="en-IN" sz="1100" dirty="0"/>
              <a:t>, r)</a:t>
            </a:r>
            <a:br>
              <a:rPr lang="en-IN" sz="1100" dirty="0"/>
            </a:br>
            <a:r>
              <a:rPr lang="en-IN" sz="1100" dirty="0"/>
              <a:t>details = </a:t>
            </a:r>
            <a:r>
              <a:rPr lang="en-IN" sz="1100" dirty="0" err="1"/>
              <a:t>mycursor_r.fetchall</a:t>
            </a:r>
            <a:r>
              <a:rPr lang="en-IN" sz="1100" dirty="0"/>
              <a:t>()</a:t>
            </a:r>
          </a:p>
        </p:txBody>
      </p:sp>
      <p:sp>
        <p:nvSpPr>
          <p:cNvPr id="6" name="TextBox 5"/>
          <p:cNvSpPr txBox="1"/>
          <p:nvPr/>
        </p:nvSpPr>
        <p:spPr>
          <a:xfrm>
            <a:off x="381001" y="5300365"/>
            <a:ext cx="3962400" cy="923330"/>
          </a:xfrm>
          <a:prstGeom prst="rect">
            <a:avLst/>
          </a:prstGeom>
          <a:noFill/>
        </p:spPr>
        <p:txBody>
          <a:bodyPr wrap="square" rtlCol="0">
            <a:spAutoFit/>
          </a:bodyPr>
          <a:lstStyle/>
          <a:p>
            <a:r>
              <a:rPr lang="en-IN" dirty="0" smtClean="0"/>
              <a:t>Extract each dish from the database and display’s its information above in the page as labels</a:t>
            </a:r>
            <a:endParaRPr lang="en-IN" dirty="0"/>
          </a:p>
        </p:txBody>
      </p:sp>
      <p:sp>
        <p:nvSpPr>
          <p:cNvPr id="7" name="TextBox 6"/>
          <p:cNvSpPr txBox="1"/>
          <p:nvPr/>
        </p:nvSpPr>
        <p:spPr>
          <a:xfrm>
            <a:off x="5562600" y="2851666"/>
            <a:ext cx="2146100" cy="369332"/>
          </a:xfrm>
          <a:prstGeom prst="rect">
            <a:avLst/>
          </a:prstGeom>
          <a:noFill/>
        </p:spPr>
        <p:txBody>
          <a:bodyPr wrap="none" rtlCol="0">
            <a:spAutoFit/>
          </a:bodyPr>
          <a:lstStyle/>
          <a:p>
            <a:r>
              <a:rPr lang="en-IN" dirty="0" err="1" smtClean="0"/>
              <a:t>Menu_Items</a:t>
            </a:r>
            <a:r>
              <a:rPr lang="en-IN" dirty="0" smtClean="0"/>
              <a:t> Entity</a:t>
            </a:r>
            <a:endParaRPr lang="en-IN" dirty="0"/>
          </a:p>
        </p:txBody>
      </p:sp>
      <p:sp>
        <p:nvSpPr>
          <p:cNvPr id="8" name="TextBox 7"/>
          <p:cNvSpPr txBox="1"/>
          <p:nvPr/>
        </p:nvSpPr>
        <p:spPr>
          <a:xfrm>
            <a:off x="4461412" y="1626632"/>
            <a:ext cx="2568404" cy="738664"/>
          </a:xfrm>
          <a:prstGeom prst="rect">
            <a:avLst/>
          </a:prstGeom>
          <a:noFill/>
        </p:spPr>
        <p:txBody>
          <a:bodyPr wrap="square" rtlCol="0">
            <a:spAutoFit/>
          </a:bodyPr>
          <a:lstStyle/>
          <a:p>
            <a:r>
              <a:rPr lang="en-IN" sz="1400" dirty="0" smtClean="0"/>
              <a:t>Displays all the details of the “</a:t>
            </a:r>
            <a:r>
              <a:rPr lang="en-IN" sz="1400" dirty="0" err="1" smtClean="0"/>
              <a:t>Menu_Items</a:t>
            </a:r>
            <a:r>
              <a:rPr lang="en-IN" sz="1400" dirty="0" smtClean="0"/>
              <a:t>” for a particular restaurant.</a:t>
            </a:r>
            <a:endParaRPr lang="en-IN" sz="1400" dirty="0"/>
          </a:p>
        </p:txBody>
      </p:sp>
      <p:cxnSp>
        <p:nvCxnSpPr>
          <p:cNvPr id="9" name="Elbow Connector 8"/>
          <p:cNvCxnSpPr>
            <a:stCxn id="8" idx="1"/>
            <a:endCxn id="2" idx="3"/>
          </p:cNvCxnSpPr>
          <p:nvPr/>
        </p:nvCxnSpPr>
        <p:spPr>
          <a:xfrm rot="10800000" flipV="1">
            <a:off x="3668396" y="1995964"/>
            <a:ext cx="793017" cy="112061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7692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l="8970" t="2363" r="67028" b="8292"/>
          <a:stretch/>
        </p:blipFill>
        <p:spPr bwMode="auto">
          <a:xfrm>
            <a:off x="1996939" y="1381125"/>
            <a:ext cx="1861185" cy="3649980"/>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533400" y="304800"/>
            <a:ext cx="7264681"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Book a Table for a Restaurant</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4" name="Elbow Connector 3"/>
          <p:cNvCxnSpPr/>
          <p:nvPr/>
        </p:nvCxnSpPr>
        <p:spPr>
          <a:xfrm rot="10800000" flipV="1">
            <a:off x="2851336" y="1381125"/>
            <a:ext cx="2285999" cy="12142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Elbow Connector 4"/>
          <p:cNvCxnSpPr/>
          <p:nvPr/>
        </p:nvCxnSpPr>
        <p:spPr>
          <a:xfrm rot="10800000">
            <a:off x="1479734" y="3206116"/>
            <a:ext cx="517206" cy="500777"/>
          </a:xfrm>
          <a:prstGeom prst="bentConnector3">
            <a:avLst>
              <a:gd name="adj1" fmla="val 31584"/>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V="1">
            <a:off x="3765734" y="1828800"/>
            <a:ext cx="793017" cy="1120616"/>
          </a:xfrm>
          <a:prstGeom prst="bentConnector3">
            <a:avLst>
              <a:gd name="adj1" fmla="val 27179"/>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0800000" flipV="1">
            <a:off x="3552646" y="2595324"/>
            <a:ext cx="1965689" cy="86117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5400000" flipH="1" flipV="1">
            <a:off x="2064987" y="4901147"/>
            <a:ext cx="582096" cy="38100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V="1">
            <a:off x="3185396" y="4954906"/>
            <a:ext cx="582096" cy="152398"/>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27810" y="1041261"/>
            <a:ext cx="2479461" cy="861774"/>
          </a:xfrm>
          <a:prstGeom prst="rect">
            <a:avLst/>
          </a:prstGeom>
          <a:noFill/>
        </p:spPr>
        <p:txBody>
          <a:bodyPr wrap="none" rtlCol="0">
            <a:spAutoFit/>
          </a:bodyPr>
          <a:lstStyle/>
          <a:p>
            <a:r>
              <a:rPr lang="en-IN" u="sng" dirty="0" smtClean="0">
                <a:effectLst>
                  <a:outerShdw blurRad="38100" dist="38100" dir="2700000" algn="tl">
                    <a:srgbClr val="000000">
                      <a:alpha val="43137"/>
                    </a:srgbClr>
                  </a:outerShdw>
                </a:effectLst>
              </a:rPr>
              <a:t>Radio </a:t>
            </a:r>
            <a:r>
              <a:rPr lang="en-IN" u="sng" dirty="0">
                <a:effectLst>
                  <a:outerShdw blurRad="38100" dist="38100" dir="2700000" algn="tl">
                    <a:srgbClr val="000000">
                      <a:alpha val="43137"/>
                    </a:srgbClr>
                  </a:outerShdw>
                </a:effectLst>
              </a:rPr>
              <a:t>Button</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endParaRPr lang="en-IN" u="sng" dirty="0">
              <a:effectLst>
                <a:outerShdw blurRad="38100" dist="38100" dir="2700000" algn="tl">
                  <a:srgbClr val="000000">
                    <a:alpha val="43137"/>
                  </a:srgbClr>
                </a:outerShdw>
              </a:effectLst>
            </a:endParaRPr>
          </a:p>
          <a:p>
            <a:r>
              <a:rPr lang="en-IN" sz="1400" dirty="0" smtClean="0"/>
              <a:t>To choose a day of booking.</a:t>
            </a:r>
            <a:endParaRPr lang="en-IN" sz="1400" dirty="0"/>
          </a:p>
          <a:p>
            <a:endParaRPr lang="en-IN" dirty="0"/>
          </a:p>
        </p:txBody>
      </p:sp>
      <p:sp>
        <p:nvSpPr>
          <p:cNvPr id="24" name="TextBox 23"/>
          <p:cNvSpPr txBox="1"/>
          <p:nvPr/>
        </p:nvSpPr>
        <p:spPr>
          <a:xfrm>
            <a:off x="4558751" y="1624548"/>
            <a:ext cx="2385140" cy="861774"/>
          </a:xfrm>
          <a:prstGeom prst="rect">
            <a:avLst/>
          </a:prstGeom>
          <a:noFill/>
        </p:spPr>
        <p:txBody>
          <a:bodyPr wrap="none" rtlCol="0">
            <a:spAutoFit/>
          </a:bodyPr>
          <a:lstStyle/>
          <a:p>
            <a:r>
              <a:rPr lang="en-IN" u="sng" dirty="0" smtClean="0">
                <a:effectLst>
                  <a:outerShdw blurRad="38100" dist="38100" dir="2700000" algn="tl">
                    <a:srgbClr val="000000">
                      <a:alpha val="43137"/>
                    </a:srgbClr>
                  </a:outerShdw>
                </a:effectLst>
              </a:rPr>
              <a:t>Radio </a:t>
            </a:r>
            <a:r>
              <a:rPr lang="en-IN" u="sng" dirty="0">
                <a:effectLst>
                  <a:outerShdw blurRad="38100" dist="38100" dir="2700000" algn="tl">
                    <a:srgbClr val="000000">
                      <a:alpha val="43137"/>
                    </a:srgbClr>
                  </a:outerShdw>
                </a:effectLst>
              </a:rPr>
              <a:t>Button</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endParaRPr lang="en-IN" u="sng" dirty="0">
              <a:effectLst>
                <a:outerShdw blurRad="38100" dist="38100" dir="2700000" algn="tl">
                  <a:srgbClr val="000000">
                    <a:alpha val="43137"/>
                  </a:srgbClr>
                </a:outerShdw>
              </a:effectLst>
            </a:endParaRPr>
          </a:p>
          <a:p>
            <a:r>
              <a:rPr lang="en-IN" sz="1400" dirty="0" smtClean="0"/>
              <a:t>To choose size of the table.</a:t>
            </a:r>
            <a:endParaRPr lang="en-IN" sz="1400" dirty="0"/>
          </a:p>
          <a:p>
            <a:endParaRPr lang="en-IN" dirty="0"/>
          </a:p>
        </p:txBody>
      </p:sp>
      <p:sp>
        <p:nvSpPr>
          <p:cNvPr id="25" name="TextBox 24"/>
          <p:cNvSpPr txBox="1"/>
          <p:nvPr/>
        </p:nvSpPr>
        <p:spPr>
          <a:xfrm>
            <a:off x="5677012" y="2383808"/>
            <a:ext cx="2889322" cy="1077218"/>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Label</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To display all the details of the member booking the table..</a:t>
            </a:r>
            <a:endParaRPr lang="en-IN" sz="1400" dirty="0"/>
          </a:p>
          <a:p>
            <a:endParaRPr lang="en-IN" dirty="0"/>
          </a:p>
        </p:txBody>
      </p:sp>
      <p:sp>
        <p:nvSpPr>
          <p:cNvPr id="27" name="TextBox 26"/>
          <p:cNvSpPr txBox="1"/>
          <p:nvPr/>
        </p:nvSpPr>
        <p:spPr>
          <a:xfrm>
            <a:off x="66144" y="3037700"/>
            <a:ext cx="2099390" cy="1354217"/>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Drop Down </a:t>
            </a:r>
          </a:p>
          <a:p>
            <a:r>
              <a:rPr lang="en-IN" u="sng" dirty="0" smtClean="0">
                <a:effectLst>
                  <a:outerShdw blurRad="38100" dist="38100" dir="2700000" algn="tl">
                    <a:srgbClr val="000000">
                      <a:alpha val="43137"/>
                    </a:srgbClr>
                  </a:outerShdw>
                </a:effectLst>
              </a:rPr>
              <a:t>Menu</a:t>
            </a:r>
            <a:r>
              <a:rPr lang="en-IN" i="1" dirty="0" smtClean="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endParaRPr lang="en-IN" u="sng" dirty="0">
              <a:effectLst>
                <a:outerShdw blurRad="38100" dist="38100" dir="2700000" algn="tl">
                  <a:srgbClr val="000000">
                    <a:alpha val="43137"/>
                  </a:srgbClr>
                </a:outerShdw>
              </a:effectLst>
            </a:endParaRPr>
          </a:p>
          <a:p>
            <a:r>
              <a:rPr lang="en-IN" sz="1400" dirty="0" smtClean="0"/>
              <a:t>To choose suitable </a:t>
            </a:r>
          </a:p>
          <a:p>
            <a:r>
              <a:rPr lang="en-IN" sz="1400" dirty="0" smtClean="0"/>
              <a:t>time for your meal.</a:t>
            </a:r>
            <a:endParaRPr lang="en-IN" sz="1400" dirty="0"/>
          </a:p>
          <a:p>
            <a:endParaRPr lang="en-IN" dirty="0"/>
          </a:p>
        </p:txBody>
      </p:sp>
      <p:sp>
        <p:nvSpPr>
          <p:cNvPr id="28" name="TextBox 27"/>
          <p:cNvSpPr txBox="1"/>
          <p:nvPr/>
        </p:nvSpPr>
        <p:spPr>
          <a:xfrm>
            <a:off x="635367" y="5091648"/>
            <a:ext cx="2099390" cy="1508105"/>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Book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Confirms your booking and inserts the information in the database.</a:t>
            </a:r>
            <a:endParaRPr lang="en-IN" sz="1400" dirty="0"/>
          </a:p>
          <a:p>
            <a:endParaRPr lang="en-IN" dirty="0"/>
          </a:p>
        </p:txBody>
      </p:sp>
      <p:sp>
        <p:nvSpPr>
          <p:cNvPr id="29" name="TextBox 28"/>
          <p:cNvSpPr txBox="1"/>
          <p:nvPr/>
        </p:nvSpPr>
        <p:spPr>
          <a:xfrm>
            <a:off x="2734757" y="5300541"/>
            <a:ext cx="2099390" cy="1292662"/>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Cancel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Cancels the booking and destroys the window.</a:t>
            </a:r>
            <a:endParaRPr lang="en-IN" sz="1400" dirty="0"/>
          </a:p>
          <a:p>
            <a:endParaRPr lang="en-IN" dirty="0"/>
          </a:p>
        </p:txBody>
      </p:sp>
      <p:pic>
        <p:nvPicPr>
          <p:cNvPr id="30" name="Picture 29"/>
          <p:cNvPicPr/>
          <p:nvPr/>
        </p:nvPicPr>
        <p:blipFill>
          <a:blip r:embed="rId3">
            <a:extLst>
              <a:ext uri="{28A0092B-C50C-407E-A947-70E740481C1C}">
                <a14:useLocalDpi xmlns:a14="http://schemas.microsoft.com/office/drawing/2010/main" val="0"/>
              </a:ext>
            </a:extLst>
          </a:blip>
          <a:stretch>
            <a:fillRect/>
          </a:stretch>
        </p:blipFill>
        <p:spPr>
          <a:xfrm>
            <a:off x="5518335" y="6172200"/>
            <a:ext cx="3307080" cy="205740"/>
          </a:xfrm>
          <a:prstGeom prst="rect">
            <a:avLst/>
          </a:prstGeom>
        </p:spPr>
      </p:pic>
      <p:sp>
        <p:nvSpPr>
          <p:cNvPr id="31" name="TextBox 30"/>
          <p:cNvSpPr txBox="1"/>
          <p:nvPr/>
        </p:nvSpPr>
        <p:spPr>
          <a:xfrm>
            <a:off x="4834147" y="4069970"/>
            <a:ext cx="4191000" cy="1446550"/>
          </a:xfrm>
          <a:prstGeom prst="rect">
            <a:avLst/>
          </a:prstGeom>
          <a:noFill/>
          <a:ln w="12700">
            <a:solidFill>
              <a:schemeClr val="tx1"/>
            </a:solidFill>
          </a:ln>
        </p:spPr>
        <p:txBody>
          <a:bodyPr wrap="square" rtlCol="0">
            <a:spAutoFit/>
          </a:bodyPr>
          <a:lstStyle/>
          <a:p>
            <a:r>
              <a:rPr lang="en-IN" sz="1100" dirty="0"/>
              <a:t>insert = "Insert into </a:t>
            </a:r>
            <a:r>
              <a:rPr lang="en-IN" sz="1100" dirty="0" err="1"/>
              <a:t>table_booking</a:t>
            </a:r>
            <a:r>
              <a:rPr lang="en-IN" sz="1100" dirty="0" smtClean="0"/>
              <a:t>(</a:t>
            </a:r>
          </a:p>
          <a:p>
            <a:r>
              <a:rPr lang="en-IN" sz="1100" dirty="0" err="1" smtClean="0"/>
              <a:t>Date,phone_no,email_id,No_person,Time,name</a:t>
            </a:r>
            <a:r>
              <a:rPr lang="en-IN" sz="1100" dirty="0"/>
              <a:t>) </a:t>
            </a:r>
            <a:r>
              <a:rPr lang="en-IN" sz="1100" dirty="0" smtClean="0"/>
              <a:t>values</a:t>
            </a:r>
          </a:p>
          <a:p>
            <a:r>
              <a:rPr lang="en-IN" sz="1100" dirty="0" smtClean="0"/>
              <a:t>(%</a:t>
            </a:r>
            <a:r>
              <a:rPr lang="en-IN" sz="1100" dirty="0" err="1"/>
              <a:t>s,%s,%s,%s,%s,%s</a:t>
            </a:r>
            <a:r>
              <a:rPr lang="en-IN" sz="1100" dirty="0" smtClean="0"/>
              <a:t>)“</a:t>
            </a:r>
          </a:p>
          <a:p>
            <a:r>
              <a:rPr lang="en-IN" sz="1100" dirty="0"/>
              <a:t/>
            </a:r>
            <a:br>
              <a:rPr lang="en-IN" sz="1100" dirty="0"/>
            </a:br>
            <a:r>
              <a:rPr lang="en-IN" sz="1100" dirty="0"/>
              <a:t>cuisine1 = [(</a:t>
            </a:r>
            <a:r>
              <a:rPr lang="en-IN" sz="1100" dirty="0" err="1"/>
              <a:t>da_te,phno,mailid,np,ti_me,name_text</a:t>
            </a:r>
            <a:r>
              <a:rPr lang="en-IN" sz="1100" dirty="0" smtClean="0"/>
              <a:t>),]</a:t>
            </a:r>
          </a:p>
          <a:p>
            <a:r>
              <a:rPr lang="en-IN" sz="1100" dirty="0"/>
              <a:t/>
            </a:r>
            <a:br>
              <a:rPr lang="en-IN" sz="1100" dirty="0"/>
            </a:br>
            <a:r>
              <a:rPr lang="en-IN" sz="1100" dirty="0" err="1"/>
              <a:t>mycursor_p.executemany</a:t>
            </a:r>
            <a:r>
              <a:rPr lang="en-IN" sz="1100" dirty="0"/>
              <a:t>(insert, cuisine1)</a:t>
            </a:r>
            <a:br>
              <a:rPr lang="en-IN" sz="1100" dirty="0"/>
            </a:br>
            <a:r>
              <a:rPr lang="en-IN" sz="1100" dirty="0" err="1"/>
              <a:t>mydb.commit</a:t>
            </a:r>
            <a:r>
              <a:rPr lang="en-IN" sz="1100" dirty="0"/>
              <a:t>()</a:t>
            </a:r>
          </a:p>
        </p:txBody>
      </p:sp>
      <p:cxnSp>
        <p:nvCxnSpPr>
          <p:cNvPr id="32" name="Straight Arrow Connector 31"/>
          <p:cNvCxnSpPr/>
          <p:nvPr/>
        </p:nvCxnSpPr>
        <p:spPr>
          <a:xfrm>
            <a:off x="7121673" y="551652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6914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914400" y="1600200"/>
            <a:ext cx="4038600" cy="3658496"/>
          </a:xfrm>
          <a:prstGeom prst="rect">
            <a:avLst/>
          </a:prstGeom>
        </p:spPr>
      </p:pic>
      <p:sp>
        <p:nvSpPr>
          <p:cNvPr id="3" name="TextBox 2"/>
          <p:cNvSpPr txBox="1"/>
          <p:nvPr/>
        </p:nvSpPr>
        <p:spPr>
          <a:xfrm>
            <a:off x="533400" y="304800"/>
            <a:ext cx="6971780"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Order Food for a Restaurant</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sp>
        <p:nvSpPr>
          <p:cNvPr id="4" name="TextBox 3"/>
          <p:cNvSpPr txBox="1"/>
          <p:nvPr/>
        </p:nvSpPr>
        <p:spPr>
          <a:xfrm>
            <a:off x="5745614" y="1012686"/>
            <a:ext cx="2568404" cy="738664"/>
          </a:xfrm>
          <a:prstGeom prst="rect">
            <a:avLst/>
          </a:prstGeom>
          <a:noFill/>
        </p:spPr>
        <p:txBody>
          <a:bodyPr wrap="square" rtlCol="0">
            <a:spAutoFit/>
          </a:bodyPr>
          <a:lstStyle/>
          <a:p>
            <a:r>
              <a:rPr lang="en-IN" sz="1400" dirty="0" smtClean="0"/>
              <a:t>Displays all the details of the “</a:t>
            </a:r>
            <a:r>
              <a:rPr lang="en-IN" sz="1400" dirty="0" err="1" smtClean="0"/>
              <a:t>Menu_Items</a:t>
            </a:r>
            <a:r>
              <a:rPr lang="en-IN" sz="1400" dirty="0" smtClean="0"/>
              <a:t>” for a particular restaurant.</a:t>
            </a:r>
            <a:endParaRPr lang="en-IN" sz="1400" dirty="0"/>
          </a:p>
        </p:txBody>
      </p:sp>
      <p:cxnSp>
        <p:nvCxnSpPr>
          <p:cNvPr id="5" name="Elbow Connector 4"/>
          <p:cNvCxnSpPr>
            <a:stCxn id="4" idx="1"/>
          </p:cNvCxnSpPr>
          <p:nvPr/>
        </p:nvCxnSpPr>
        <p:spPr>
          <a:xfrm rot="10800000" flipV="1">
            <a:off x="4952598" y="1382018"/>
            <a:ext cx="793017" cy="112061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5400000" flipH="1" flipV="1">
            <a:off x="3258420" y="4901147"/>
            <a:ext cx="582096" cy="38100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88207" y="5382696"/>
            <a:ext cx="2708990" cy="1077218"/>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Place Order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Confirms your order and goes to the </a:t>
            </a:r>
            <a:r>
              <a:rPr lang="en-IN" sz="1400" u="sng" dirty="0"/>
              <a:t>B</a:t>
            </a:r>
            <a:r>
              <a:rPr lang="en-IN" sz="1400" u="sng" dirty="0" smtClean="0"/>
              <a:t>ill page</a:t>
            </a:r>
            <a:r>
              <a:rPr lang="en-IN" sz="1400" dirty="0" smtClean="0"/>
              <a:t>.</a:t>
            </a:r>
            <a:endParaRPr lang="en-IN" sz="1400" dirty="0"/>
          </a:p>
          <a:p>
            <a:endParaRPr lang="en-IN" dirty="0"/>
          </a:p>
        </p:txBody>
      </p:sp>
      <p:cxnSp>
        <p:nvCxnSpPr>
          <p:cNvPr id="8" name="Elbow Connector 7"/>
          <p:cNvCxnSpPr/>
          <p:nvPr/>
        </p:nvCxnSpPr>
        <p:spPr>
          <a:xfrm rot="10800000" flipV="1">
            <a:off x="4419606" y="2743200"/>
            <a:ext cx="2133595" cy="31974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6615613" y="5415081"/>
            <a:ext cx="1104900" cy="727710"/>
          </a:xfrm>
          <a:prstGeom prst="rect">
            <a:avLst/>
          </a:prstGeom>
        </p:spPr>
      </p:pic>
      <p:sp>
        <p:nvSpPr>
          <p:cNvPr id="12" name="TextBox 11"/>
          <p:cNvSpPr txBox="1"/>
          <p:nvPr/>
        </p:nvSpPr>
        <p:spPr>
          <a:xfrm>
            <a:off x="6590781" y="2524334"/>
            <a:ext cx="2200274" cy="1077218"/>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Spin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To select number of dishes you want.</a:t>
            </a:r>
            <a:endParaRPr lang="en-IN" sz="1400" dirty="0"/>
          </a:p>
          <a:p>
            <a:endParaRPr lang="en-IN" dirty="0"/>
          </a:p>
        </p:txBody>
      </p:sp>
      <p:sp>
        <p:nvSpPr>
          <p:cNvPr id="14" name="TextBox 13"/>
          <p:cNvSpPr txBox="1"/>
          <p:nvPr/>
        </p:nvSpPr>
        <p:spPr>
          <a:xfrm>
            <a:off x="5545070" y="3786039"/>
            <a:ext cx="3245985" cy="1015663"/>
          </a:xfrm>
          <a:prstGeom prst="rect">
            <a:avLst/>
          </a:prstGeom>
          <a:noFill/>
        </p:spPr>
        <p:txBody>
          <a:bodyPr wrap="square" rtlCol="0">
            <a:spAutoFit/>
          </a:bodyPr>
          <a:lstStyle/>
          <a:p>
            <a:r>
              <a:rPr lang="en-IN" sz="1400" dirty="0" smtClean="0"/>
              <a:t>If all the spin buttons are zero i.e. no dish's selected then it will not move further and print this Label.</a:t>
            </a:r>
            <a:endParaRPr lang="en-IN" sz="1400" dirty="0"/>
          </a:p>
          <a:p>
            <a:endParaRPr lang="en-IN" dirty="0"/>
          </a:p>
        </p:txBody>
      </p:sp>
      <p:cxnSp>
        <p:nvCxnSpPr>
          <p:cNvPr id="15" name="Elbow Connector 14"/>
          <p:cNvCxnSpPr>
            <a:endCxn id="11" idx="0"/>
          </p:cNvCxnSpPr>
          <p:nvPr/>
        </p:nvCxnSpPr>
        <p:spPr>
          <a:xfrm rot="5400000">
            <a:off x="6781993" y="4881873"/>
            <a:ext cx="919279" cy="14713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96992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extLst>
              <a:ext uri="{28A0092B-C50C-407E-A947-70E740481C1C}">
                <a14:useLocalDpi xmlns:a14="http://schemas.microsoft.com/office/drawing/2010/main" val="0"/>
              </a:ext>
            </a:extLst>
          </a:blip>
          <a:srcRect b="2738"/>
          <a:stretch/>
        </p:blipFill>
        <p:spPr bwMode="auto">
          <a:xfrm>
            <a:off x="1849187" y="1047125"/>
            <a:ext cx="2778628" cy="4301490"/>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4">
            <a:extLst>
              <a:ext uri="{28A0092B-C50C-407E-A947-70E740481C1C}">
                <a14:useLocalDpi xmlns:a14="http://schemas.microsoft.com/office/drawing/2010/main" val="0"/>
              </a:ext>
            </a:extLst>
          </a:blip>
          <a:srcRect l="9990" t="56543" r="77891" b="41833"/>
          <a:stretch/>
        </p:blipFill>
        <p:spPr bwMode="auto">
          <a:xfrm>
            <a:off x="134687" y="5511280"/>
            <a:ext cx="3043177" cy="228600"/>
          </a:xfrm>
          <a:prstGeom prst="rect">
            <a:avLst/>
          </a:prstGeom>
          <a:ln w="12700" cap="sq" cmpd="sng" algn="ctr">
            <a:solidFill>
              <a:srgbClr val="000000"/>
            </a:solidFill>
            <a:prstDash val="solid"/>
            <a:miter lim="800000"/>
            <a:headEnd type="none" w="med" len="med"/>
            <a:tailEnd type="none" w="med" len="med"/>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
        <p:nvSpPr>
          <p:cNvPr id="4" name="TextBox 3"/>
          <p:cNvSpPr txBox="1"/>
          <p:nvPr/>
        </p:nvSpPr>
        <p:spPr>
          <a:xfrm>
            <a:off x="533400" y="304800"/>
            <a:ext cx="2496517"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Bill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5" name="Elbow Connector 4"/>
          <p:cNvCxnSpPr/>
          <p:nvPr/>
        </p:nvCxnSpPr>
        <p:spPr>
          <a:xfrm rot="10800000" flipV="1">
            <a:off x="3124200" y="902345"/>
            <a:ext cx="1752599" cy="560308"/>
          </a:xfrm>
          <a:prstGeom prst="bentConnector3">
            <a:avLst>
              <a:gd name="adj1" fmla="val 50000"/>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15001" y="2973200"/>
            <a:ext cx="2708990" cy="1077218"/>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Confirm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Confirms your order and inserts into the database.</a:t>
            </a:r>
            <a:endParaRPr lang="en-IN" sz="1400" dirty="0"/>
          </a:p>
          <a:p>
            <a:endParaRPr lang="en-IN" dirty="0"/>
          </a:p>
        </p:txBody>
      </p:sp>
      <p:cxnSp>
        <p:nvCxnSpPr>
          <p:cNvPr id="10" name="Elbow Connector 9"/>
          <p:cNvCxnSpPr/>
          <p:nvPr/>
        </p:nvCxnSpPr>
        <p:spPr>
          <a:xfrm flipV="1">
            <a:off x="1447800" y="2045345"/>
            <a:ext cx="401387" cy="3429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flipV="1">
            <a:off x="4523708" y="1822341"/>
            <a:ext cx="1191293" cy="1131808"/>
          </a:xfrm>
          <a:prstGeom prst="bentConnector3">
            <a:avLst>
              <a:gd name="adj1" fmla="val 6918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flipV="1">
            <a:off x="4523041" y="3607445"/>
            <a:ext cx="1191292" cy="1131808"/>
          </a:xfrm>
          <a:prstGeom prst="bentConnector3">
            <a:avLst>
              <a:gd name="adj1" fmla="val 73987"/>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1066802" y="4369446"/>
            <a:ext cx="734090" cy="36194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15001" y="1311027"/>
            <a:ext cx="2708990" cy="1231106"/>
          </a:xfrm>
          <a:prstGeom prst="rect">
            <a:avLst/>
          </a:prstGeom>
          <a:noFill/>
        </p:spPr>
        <p:txBody>
          <a:bodyPr wrap="square" rtlCol="0">
            <a:spAutoFit/>
          </a:bodyPr>
          <a:lstStyle/>
          <a:p>
            <a:r>
              <a:rPr lang="en-IN" sz="1400" dirty="0" smtClean="0">
                <a:effectLst>
                  <a:outerShdw blurRad="38100" dist="38100" dir="2700000" algn="tl">
                    <a:srgbClr val="000000">
                      <a:alpha val="43137"/>
                    </a:srgbClr>
                  </a:outerShdw>
                </a:effectLst>
              </a:rPr>
              <a:t>Prints all dishes selected by the customer with its price</a:t>
            </a:r>
            <a:r>
              <a:rPr lang="en-IN" sz="1400" dirty="0" smtClean="0"/>
              <a:t>. Calculate the final amount to be paid.</a:t>
            </a:r>
            <a:endParaRPr lang="en-IN" sz="1400" dirty="0"/>
          </a:p>
          <a:p>
            <a:endParaRPr lang="en-IN" dirty="0"/>
          </a:p>
        </p:txBody>
      </p:sp>
      <p:sp>
        <p:nvSpPr>
          <p:cNvPr id="26" name="TextBox 25"/>
          <p:cNvSpPr txBox="1"/>
          <p:nvPr/>
        </p:nvSpPr>
        <p:spPr>
          <a:xfrm>
            <a:off x="4876799" y="677793"/>
            <a:ext cx="2708990" cy="307777"/>
          </a:xfrm>
          <a:prstGeom prst="rect">
            <a:avLst/>
          </a:prstGeom>
          <a:noFill/>
        </p:spPr>
        <p:txBody>
          <a:bodyPr wrap="square" rtlCol="0">
            <a:spAutoFit/>
          </a:bodyPr>
          <a:lstStyle/>
          <a:p>
            <a:r>
              <a:rPr lang="en-IN" sz="1400" dirty="0" smtClean="0"/>
              <a:t>It prints the restaurant details.</a:t>
            </a:r>
            <a:endParaRPr lang="en-IN" sz="1400" dirty="0"/>
          </a:p>
        </p:txBody>
      </p:sp>
      <p:sp>
        <p:nvSpPr>
          <p:cNvPr id="27" name="TextBox 26"/>
          <p:cNvSpPr txBox="1"/>
          <p:nvPr/>
        </p:nvSpPr>
        <p:spPr>
          <a:xfrm>
            <a:off x="96587" y="2216795"/>
            <a:ext cx="1752600" cy="523220"/>
          </a:xfrm>
          <a:prstGeom prst="rect">
            <a:avLst/>
          </a:prstGeom>
          <a:noFill/>
        </p:spPr>
        <p:txBody>
          <a:bodyPr wrap="square" rtlCol="0">
            <a:spAutoFit/>
          </a:bodyPr>
          <a:lstStyle/>
          <a:p>
            <a:r>
              <a:rPr lang="en-IN" sz="1400" dirty="0" smtClean="0"/>
              <a:t>It prints the member details.</a:t>
            </a:r>
            <a:endParaRPr lang="en-IN" sz="1400" dirty="0"/>
          </a:p>
        </p:txBody>
      </p:sp>
      <p:sp>
        <p:nvSpPr>
          <p:cNvPr id="28" name="TextBox 27"/>
          <p:cNvSpPr txBox="1"/>
          <p:nvPr/>
        </p:nvSpPr>
        <p:spPr>
          <a:xfrm>
            <a:off x="-1" y="3685015"/>
            <a:ext cx="1800893" cy="1077218"/>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Radio Button</a:t>
            </a:r>
            <a:r>
              <a:rPr lang="en-IN" dirty="0" smtClean="0">
                <a:effectLst>
                  <a:outerShdw blurRad="38100" dist="38100" dir="2700000" algn="tl">
                    <a:srgbClr val="000000">
                      <a:alpha val="43137"/>
                    </a:srgbClr>
                  </a:outerShdw>
                </a:effectLst>
              </a:rPr>
              <a:t> :</a:t>
            </a:r>
            <a:endParaRPr lang="en-IN" u="sng" dirty="0">
              <a:effectLst>
                <a:outerShdw blurRad="38100" dist="38100" dir="2700000" algn="tl">
                  <a:srgbClr val="000000">
                    <a:alpha val="43137"/>
                  </a:srgbClr>
                </a:outerShdw>
              </a:effectLst>
            </a:endParaRPr>
          </a:p>
          <a:p>
            <a:r>
              <a:rPr lang="en-IN" sz="1400" dirty="0" smtClean="0"/>
              <a:t>To select payment method .</a:t>
            </a:r>
            <a:endParaRPr lang="en-IN" sz="1400" dirty="0"/>
          </a:p>
          <a:p>
            <a:endParaRPr lang="en-IN" dirty="0"/>
          </a:p>
        </p:txBody>
      </p:sp>
      <p:sp>
        <p:nvSpPr>
          <p:cNvPr id="32" name="TextBox 31"/>
          <p:cNvSpPr txBox="1"/>
          <p:nvPr/>
        </p:nvSpPr>
        <p:spPr>
          <a:xfrm>
            <a:off x="4880688" y="4829175"/>
            <a:ext cx="4191000" cy="1954381"/>
          </a:xfrm>
          <a:prstGeom prst="rect">
            <a:avLst/>
          </a:prstGeom>
          <a:noFill/>
          <a:ln w="12700">
            <a:solidFill>
              <a:schemeClr val="tx1"/>
            </a:solidFill>
          </a:ln>
        </p:spPr>
        <p:txBody>
          <a:bodyPr wrap="square" rtlCol="0">
            <a:spAutoFit/>
          </a:bodyPr>
          <a:lstStyle/>
          <a:p>
            <a:r>
              <a:rPr lang="en-IN" sz="1100" dirty="0" err="1"/>
              <a:t>mycursor.execute</a:t>
            </a:r>
            <a:r>
              <a:rPr lang="en-IN" sz="1100" dirty="0"/>
              <a:t>("INSERT INTO </a:t>
            </a:r>
            <a:r>
              <a:rPr lang="en-IN" sz="1100" dirty="0" smtClean="0"/>
              <a:t>order values (%</a:t>
            </a:r>
            <a:r>
              <a:rPr lang="en-IN" sz="1100" dirty="0" err="1"/>
              <a:t>s,%s,%s</a:t>
            </a:r>
            <a:r>
              <a:rPr lang="en-IN" sz="1100" dirty="0"/>
              <a:t>);",val1)</a:t>
            </a:r>
            <a:br>
              <a:rPr lang="en-IN" sz="1100" dirty="0"/>
            </a:br>
            <a:r>
              <a:rPr lang="en-IN" sz="1100" dirty="0"/>
              <a:t/>
            </a:r>
            <a:br>
              <a:rPr lang="en-IN" sz="1100" dirty="0"/>
            </a:br>
            <a:r>
              <a:rPr lang="en-IN" sz="1100" dirty="0" err="1"/>
              <a:t>mycursor.execute</a:t>
            </a:r>
            <a:r>
              <a:rPr lang="en-IN" sz="1100" dirty="0"/>
              <a:t>("INSERT INTO </a:t>
            </a:r>
            <a:r>
              <a:rPr lang="en-IN" sz="1100" dirty="0" err="1" smtClean="0"/>
              <a:t>takes_order</a:t>
            </a:r>
            <a:r>
              <a:rPr lang="en-IN" sz="1100" dirty="0" smtClean="0"/>
              <a:t> values (%</a:t>
            </a:r>
            <a:r>
              <a:rPr lang="en-IN" sz="1100" dirty="0" err="1"/>
              <a:t>s,%s</a:t>
            </a:r>
            <a:r>
              <a:rPr lang="en-IN" sz="1100" dirty="0"/>
              <a:t>);", val2)</a:t>
            </a:r>
            <a:br>
              <a:rPr lang="en-IN" sz="1100" dirty="0"/>
            </a:br>
            <a:r>
              <a:rPr lang="en-IN" sz="1100" dirty="0"/>
              <a:t/>
            </a:r>
            <a:br>
              <a:rPr lang="en-IN" sz="1100" dirty="0"/>
            </a:br>
            <a:r>
              <a:rPr lang="en-IN" sz="1100" dirty="0" err="1"/>
              <a:t>mycursor.execute</a:t>
            </a:r>
            <a:r>
              <a:rPr lang="en-IN" sz="1100" dirty="0"/>
              <a:t>("INSERT INTO </a:t>
            </a:r>
            <a:r>
              <a:rPr lang="en-IN" sz="1100" dirty="0" err="1" smtClean="0"/>
              <a:t>place_order</a:t>
            </a:r>
            <a:r>
              <a:rPr lang="en-IN" sz="1100" dirty="0" smtClean="0"/>
              <a:t> values (%</a:t>
            </a:r>
            <a:r>
              <a:rPr lang="en-IN" sz="1100" dirty="0" err="1"/>
              <a:t>s,%s,%s</a:t>
            </a:r>
            <a:r>
              <a:rPr lang="en-IN" sz="1100" dirty="0"/>
              <a:t>);", val3)</a:t>
            </a:r>
            <a:br>
              <a:rPr lang="en-IN" sz="1100" dirty="0"/>
            </a:br>
            <a:r>
              <a:rPr lang="en-IN" sz="1100" dirty="0"/>
              <a:t/>
            </a:r>
            <a:br>
              <a:rPr lang="en-IN" sz="1100" dirty="0"/>
            </a:br>
            <a:r>
              <a:rPr lang="en-IN" sz="1100" dirty="0"/>
              <a:t/>
            </a:r>
            <a:br>
              <a:rPr lang="en-IN" sz="1100" dirty="0"/>
            </a:br>
            <a:r>
              <a:rPr lang="en-IN" sz="1100" dirty="0" err="1"/>
              <a:t>mydb.commit</a:t>
            </a:r>
            <a:r>
              <a:rPr lang="en-IN" sz="1100" dirty="0"/>
              <a:t>()</a:t>
            </a: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655" t="43523" r="81935" b="54385"/>
          <a:stretch/>
        </p:blipFill>
        <p:spPr bwMode="auto">
          <a:xfrm>
            <a:off x="138114" y="5854733"/>
            <a:ext cx="1857376" cy="29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0213" t="43538" r="74180" b="54748"/>
          <a:stretch/>
        </p:blipFill>
        <p:spPr bwMode="auto">
          <a:xfrm>
            <a:off x="134687" y="6318971"/>
            <a:ext cx="3476627" cy="214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Elbow Connector 34"/>
          <p:cNvCxnSpPr/>
          <p:nvPr/>
        </p:nvCxnSpPr>
        <p:spPr>
          <a:xfrm rot="10800000" flipV="1">
            <a:off x="2133600" y="5625579"/>
            <a:ext cx="2747088" cy="376659"/>
          </a:xfrm>
          <a:prstGeom prst="bentConnector3">
            <a:avLst>
              <a:gd name="adj1" fmla="val 319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0800000" flipV="1">
            <a:off x="3611315" y="6149739"/>
            <a:ext cx="1265485" cy="27655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254271" y="5105399"/>
            <a:ext cx="1622528" cy="520179"/>
          </a:xfrm>
          <a:prstGeom prst="bentConnector3">
            <a:avLst>
              <a:gd name="adj1" fmla="val 8907"/>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84719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76200"/>
            <a:ext cx="5486400" cy="1009831"/>
          </a:xfrm>
        </p:spPr>
        <p:txBody>
          <a:bodyPr/>
          <a:lstStyle/>
          <a:p>
            <a:r>
              <a:rPr lang="en-IN" dirty="0" smtClean="0"/>
              <a:t>Introduction (Idea):</a:t>
            </a:r>
            <a:endParaRPr lang="en-IN" dirty="0"/>
          </a:p>
        </p:txBody>
      </p:sp>
      <p:sp>
        <p:nvSpPr>
          <p:cNvPr id="3" name="Content Placeholder 2"/>
          <p:cNvSpPr>
            <a:spLocks noGrp="1"/>
          </p:cNvSpPr>
          <p:nvPr>
            <p:ph idx="1"/>
          </p:nvPr>
        </p:nvSpPr>
        <p:spPr>
          <a:xfrm>
            <a:off x="2743200" y="1524000"/>
            <a:ext cx="6106535" cy="4925223"/>
          </a:xfrm>
        </p:spPr>
        <p:txBody>
          <a:bodyPr>
            <a:normAutofit lnSpcReduction="10000"/>
          </a:bodyPr>
          <a:lstStyle/>
          <a:p>
            <a:pPr>
              <a:buFont typeface="Arial" panose="020B0604020202020204" pitchFamily="34" charset="0"/>
              <a:buChar char="•"/>
            </a:pPr>
            <a:r>
              <a:rPr lang="en-US" sz="1600" dirty="0">
                <a:effectLst/>
              </a:rPr>
              <a:t>An app where a user can search for restaurants, order food, book a table , go through menu of restaurants etc.</a:t>
            </a:r>
            <a:endParaRPr lang="en-IN" sz="1600" dirty="0">
              <a:effectLst/>
            </a:endParaRPr>
          </a:p>
          <a:p>
            <a:pPr>
              <a:buFont typeface="Arial" panose="020B0604020202020204" pitchFamily="34" charset="0"/>
              <a:buChar char="•"/>
            </a:pPr>
            <a:r>
              <a:rPr lang="en-US" sz="1600" dirty="0">
                <a:effectLst/>
              </a:rPr>
              <a:t>We have created a </a:t>
            </a:r>
            <a:r>
              <a:rPr lang="en-US" sz="1600" b="1" dirty="0">
                <a:effectLst/>
              </a:rPr>
              <a:t>database</a:t>
            </a:r>
            <a:r>
              <a:rPr lang="en-US" sz="1600" dirty="0">
                <a:effectLst/>
              </a:rPr>
              <a:t> for restaurants, menu for each restaurant, cuisines of each restaurant, profile details, connectivity of book a table, order place table &amp; all the possible relations.</a:t>
            </a:r>
            <a:endParaRPr lang="en-IN" sz="1600" dirty="0">
              <a:effectLst/>
            </a:endParaRPr>
          </a:p>
          <a:p>
            <a:pPr>
              <a:buFont typeface="Arial" panose="020B0604020202020204" pitchFamily="34" charset="0"/>
              <a:buChar char="•"/>
            </a:pPr>
            <a:r>
              <a:rPr lang="en-US" sz="1600" dirty="0">
                <a:effectLst/>
              </a:rPr>
              <a:t>To make it more presentable we have </a:t>
            </a:r>
            <a:r>
              <a:rPr lang="en-US" sz="1600" b="1" dirty="0">
                <a:effectLst/>
              </a:rPr>
              <a:t>implemented GUI</a:t>
            </a:r>
            <a:r>
              <a:rPr lang="en-US" sz="1600" dirty="0">
                <a:effectLst/>
              </a:rPr>
              <a:t> in the form of </a:t>
            </a:r>
            <a:r>
              <a:rPr lang="en-US" sz="1600" b="1" dirty="0">
                <a:effectLst/>
              </a:rPr>
              <a:t>functionalities</a:t>
            </a:r>
            <a:r>
              <a:rPr lang="en-US" sz="1600" dirty="0">
                <a:effectLst/>
              </a:rPr>
              <a:t> like ordering food (restaurants where online order is available), viewing </a:t>
            </a:r>
            <a:r>
              <a:rPr lang="en-US" sz="1600" dirty="0" err="1">
                <a:effectLst/>
              </a:rPr>
              <a:t>Zomato</a:t>
            </a:r>
            <a:r>
              <a:rPr lang="en-US" sz="1600" dirty="0">
                <a:effectLst/>
              </a:rPr>
              <a:t> gold restaurants (restaurants which are associated with GOLD).</a:t>
            </a:r>
            <a:endParaRPr lang="en-IN" sz="1600" dirty="0">
              <a:effectLst/>
            </a:endParaRPr>
          </a:p>
          <a:p>
            <a:pPr>
              <a:buFont typeface="Arial" panose="020B0604020202020204" pitchFamily="34" charset="0"/>
              <a:buChar char="•"/>
            </a:pPr>
            <a:r>
              <a:rPr lang="en-US" sz="1600" dirty="0">
                <a:effectLst/>
              </a:rPr>
              <a:t>Each restaurant has options such as viewing their menu, booking a table &amp; ordering food (place your order &amp; get your final bill).</a:t>
            </a:r>
            <a:endParaRPr lang="en-IN" sz="1600" dirty="0">
              <a:effectLst/>
            </a:endParaRPr>
          </a:p>
          <a:p>
            <a:pPr>
              <a:buFont typeface="Arial" panose="020B0604020202020204" pitchFamily="34" charset="0"/>
              <a:buChar char="•"/>
            </a:pPr>
            <a:r>
              <a:rPr lang="en-US" sz="1600" dirty="0">
                <a:effectLst/>
              </a:rPr>
              <a:t>We also give you an option to be our </a:t>
            </a:r>
            <a:r>
              <a:rPr lang="en-US" sz="1600" b="1" dirty="0">
                <a:effectLst/>
              </a:rPr>
              <a:t>privilege member</a:t>
            </a:r>
            <a:r>
              <a:rPr lang="en-US" sz="1600" dirty="0">
                <a:effectLst/>
              </a:rPr>
              <a:t> (if you are not) i.e. </a:t>
            </a:r>
            <a:r>
              <a:rPr lang="en-US" sz="1600" b="1" dirty="0">
                <a:effectLst/>
              </a:rPr>
              <a:t>ZOMATO GOLD</a:t>
            </a:r>
            <a:r>
              <a:rPr lang="en-US" sz="1600" dirty="0">
                <a:effectLst/>
              </a:rPr>
              <a:t> with duration of 12months or 6 months. After buying our membership you become a privilege member &amp; you can benefit from this with options like 2+2 Food, 1+1 Beverage</a:t>
            </a:r>
            <a:r>
              <a:rPr lang="en-US" sz="1600" dirty="0" smtClean="0">
                <a:effectLst/>
              </a:rPr>
              <a:t>.</a:t>
            </a:r>
            <a:endParaRPr lang="en-US" sz="1600" dirty="0">
              <a:effectLst/>
            </a:endParaRPr>
          </a:p>
        </p:txBody>
      </p:sp>
    </p:spTree>
    <p:extLst>
      <p:ext uri="{BB962C8B-B14F-4D97-AF65-F5344CB8AC3E}">
        <p14:creationId xmlns:p14="http://schemas.microsoft.com/office/powerpoint/2010/main" val="34562116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4419600" cy="1019175"/>
          </a:xfrm>
        </p:spPr>
        <p:txBody>
          <a:bodyPr>
            <a:normAutofit/>
          </a:bodyPr>
          <a:lstStyle/>
          <a:p>
            <a:pPr algn="ctr"/>
            <a:r>
              <a:rPr lang="en-IN" dirty="0" smtClean="0"/>
              <a:t>Conclusion : </a:t>
            </a:r>
            <a:endParaRPr lang="en-IN" dirty="0"/>
          </a:p>
        </p:txBody>
      </p:sp>
      <p:sp>
        <p:nvSpPr>
          <p:cNvPr id="3" name="Content Placeholder 2"/>
          <p:cNvSpPr>
            <a:spLocks noGrp="1"/>
          </p:cNvSpPr>
          <p:nvPr>
            <p:ph idx="1"/>
          </p:nvPr>
        </p:nvSpPr>
        <p:spPr>
          <a:xfrm>
            <a:off x="4038600" y="1219200"/>
            <a:ext cx="4506335" cy="5077623"/>
          </a:xfrm>
        </p:spPr>
        <p:txBody>
          <a:bodyPr>
            <a:normAutofit/>
          </a:bodyPr>
          <a:lstStyle/>
          <a:p>
            <a:pPr marL="0" indent="0">
              <a:buNone/>
            </a:pPr>
            <a:r>
              <a:rPr lang="en-US" sz="2000" b="1" dirty="0">
                <a:effectLst/>
              </a:rPr>
              <a:t>After successful completion of the report we as a group are able to -</a:t>
            </a:r>
            <a:endParaRPr lang="en-IN" sz="2000" dirty="0">
              <a:effectLst/>
            </a:endParaRPr>
          </a:p>
          <a:p>
            <a:pPr lvl="1">
              <a:buFont typeface="Arial" panose="020B0604020202020204" pitchFamily="34" charset="0"/>
              <a:buChar char="•"/>
            </a:pPr>
            <a:r>
              <a:rPr lang="en-US" sz="1400" b="1" dirty="0">
                <a:effectLst/>
              </a:rPr>
              <a:t>Explain the basics of ER diagram &amp; its importance in database design.</a:t>
            </a:r>
            <a:endParaRPr lang="en-IN" sz="1400" b="1" dirty="0">
              <a:effectLst/>
            </a:endParaRPr>
          </a:p>
          <a:p>
            <a:pPr lvl="1">
              <a:buFont typeface="Arial" panose="020B0604020202020204" pitchFamily="34" charset="0"/>
              <a:buChar char="•"/>
            </a:pPr>
            <a:r>
              <a:rPr lang="en-US" sz="1400" dirty="0">
                <a:effectLst/>
              </a:rPr>
              <a:t>Design ER diagram for our project.</a:t>
            </a:r>
            <a:endParaRPr lang="en-IN" sz="1400" dirty="0">
              <a:effectLst/>
            </a:endParaRPr>
          </a:p>
          <a:p>
            <a:pPr lvl="1">
              <a:buFont typeface="Arial" panose="020B0604020202020204" pitchFamily="34" charset="0"/>
              <a:buChar char="•"/>
            </a:pPr>
            <a:r>
              <a:rPr lang="en-US" sz="1400" dirty="0">
                <a:effectLst/>
              </a:rPr>
              <a:t>Convert the ER diagram into equivalent relational model.</a:t>
            </a:r>
            <a:endParaRPr lang="en-IN" sz="1400" dirty="0">
              <a:effectLst/>
            </a:endParaRPr>
          </a:p>
          <a:p>
            <a:pPr lvl="1">
              <a:buFont typeface="Arial" panose="020B0604020202020204" pitchFamily="34" charset="0"/>
              <a:buChar char="•"/>
            </a:pPr>
            <a:r>
              <a:rPr lang="en-US" sz="1400" dirty="0">
                <a:effectLst/>
              </a:rPr>
              <a:t>Learnt how to make a schema diag.</a:t>
            </a:r>
            <a:endParaRPr lang="en-IN" sz="1400" dirty="0">
              <a:effectLst/>
            </a:endParaRPr>
          </a:p>
          <a:p>
            <a:pPr lvl="1">
              <a:buFont typeface="Arial" panose="020B0604020202020204" pitchFamily="34" charset="0"/>
              <a:buChar char="•"/>
            </a:pPr>
            <a:r>
              <a:rPr lang="en-US" sz="1400" dirty="0">
                <a:effectLst/>
              </a:rPr>
              <a:t>Apply knowledge of relational algebra &amp; structural query language to retrieve &amp; manage data in relational dbs.</a:t>
            </a:r>
            <a:endParaRPr lang="en-IN" sz="1400" dirty="0">
              <a:effectLst/>
            </a:endParaRPr>
          </a:p>
          <a:p>
            <a:pPr lvl="1">
              <a:buFont typeface="Arial" panose="020B0604020202020204" pitchFamily="34" charset="0"/>
              <a:buChar char="•"/>
            </a:pPr>
            <a:r>
              <a:rPr lang="en-US" sz="1400" dirty="0">
                <a:effectLst/>
              </a:rPr>
              <a:t>Understand &amp; develop GUI using </a:t>
            </a:r>
            <a:r>
              <a:rPr lang="en-US" sz="1400" dirty="0" err="1">
                <a:effectLst/>
              </a:rPr>
              <a:t>Tkinter</a:t>
            </a:r>
            <a:r>
              <a:rPr lang="en-US" sz="1400" dirty="0">
                <a:effectLst/>
              </a:rPr>
              <a:t> in Python</a:t>
            </a:r>
            <a:endParaRPr lang="en-IN" sz="1400" dirty="0">
              <a:effectLst/>
            </a:endParaRPr>
          </a:p>
          <a:p>
            <a:pPr lvl="1">
              <a:buFont typeface="Arial" panose="020B0604020202020204" pitchFamily="34" charset="0"/>
              <a:buChar char="•"/>
            </a:pPr>
            <a:r>
              <a:rPr lang="en-US" sz="1400" dirty="0">
                <a:effectLst/>
              </a:rPr>
              <a:t>Understand &amp; develop programs using dbs.</a:t>
            </a:r>
            <a:endParaRPr lang="en-IN" sz="1400" dirty="0">
              <a:effectLst/>
            </a:endParaRPr>
          </a:p>
        </p:txBody>
      </p:sp>
    </p:spTree>
    <p:extLst>
      <p:ext uri="{BB962C8B-B14F-4D97-AF65-F5344CB8AC3E}">
        <p14:creationId xmlns:p14="http://schemas.microsoft.com/office/powerpoint/2010/main" val="399420215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76200"/>
            <a:ext cx="5486400" cy="1009831"/>
          </a:xfrm>
        </p:spPr>
        <p:txBody>
          <a:bodyPr/>
          <a:lstStyle/>
          <a:p>
            <a:r>
              <a:rPr lang="en-IN" dirty="0" smtClean="0"/>
              <a:t>Introduction (Idea):</a:t>
            </a:r>
            <a:endParaRPr lang="en-IN" dirty="0"/>
          </a:p>
        </p:txBody>
      </p:sp>
      <p:sp>
        <p:nvSpPr>
          <p:cNvPr id="3" name="Content Placeholder 2"/>
          <p:cNvSpPr>
            <a:spLocks noGrp="1"/>
          </p:cNvSpPr>
          <p:nvPr>
            <p:ph idx="1"/>
          </p:nvPr>
        </p:nvSpPr>
        <p:spPr>
          <a:xfrm>
            <a:off x="609600" y="1295400"/>
            <a:ext cx="8163935" cy="4925223"/>
          </a:xfrm>
        </p:spPr>
        <p:txBody>
          <a:bodyPr>
            <a:normAutofit lnSpcReduction="10000"/>
          </a:bodyPr>
          <a:lstStyle/>
          <a:p>
            <a:pPr marL="0" indent="0">
              <a:buNone/>
            </a:pPr>
            <a:endParaRPr lang="en-IN" sz="1600" dirty="0">
              <a:effectLst/>
            </a:endParaRPr>
          </a:p>
          <a:p>
            <a:pPr marL="0" indent="0">
              <a:buNone/>
            </a:pPr>
            <a:r>
              <a:rPr lang="en-IN" sz="2400" u="sng" dirty="0" smtClean="0">
                <a:effectLst/>
              </a:rPr>
              <a:t>Scope</a:t>
            </a:r>
            <a:r>
              <a:rPr lang="en-IN" sz="2400" dirty="0" smtClean="0">
                <a:effectLst/>
              </a:rPr>
              <a:t> : </a:t>
            </a:r>
          </a:p>
          <a:p>
            <a:pPr>
              <a:buFont typeface="Wingdings" panose="05000000000000000000" pitchFamily="2" charset="2"/>
              <a:buChar char="§"/>
            </a:pPr>
            <a:r>
              <a:rPr lang="en-US" sz="1200" dirty="0">
                <a:effectLst/>
              </a:rPr>
              <a:t>We as a group have decided after giving the demonstration of this project to our teachers, we will work more on this project &amp; make it more efficient by adding more functionalities &amp; we will try to make it an app so anyone can download it from their respective play stores &amp; can use it.</a:t>
            </a:r>
            <a:endParaRPr lang="en-IN" sz="1200" dirty="0">
              <a:effectLst/>
            </a:endParaRPr>
          </a:p>
          <a:p>
            <a:pPr>
              <a:buFont typeface="Wingdings" panose="05000000000000000000" pitchFamily="2" charset="2"/>
              <a:buChar char="§"/>
            </a:pPr>
            <a:r>
              <a:rPr lang="en-US" sz="1200" dirty="0">
                <a:effectLst/>
              </a:rPr>
              <a:t>We will try to connect it to cloud sys so that if you place an order, in real life the order gets placed. We all know that there are already many apps (</a:t>
            </a:r>
            <a:r>
              <a:rPr lang="en-US" sz="1200" dirty="0" err="1">
                <a:effectLst/>
              </a:rPr>
              <a:t>Swiggy</a:t>
            </a:r>
            <a:r>
              <a:rPr lang="en-US" sz="1200" dirty="0">
                <a:effectLst/>
              </a:rPr>
              <a:t>, Food Panda etc.) exists, but we will be focusing on more to places where these facilities are not available.</a:t>
            </a:r>
            <a:endParaRPr lang="en-IN" sz="1200" dirty="0">
              <a:effectLst/>
            </a:endParaRPr>
          </a:p>
          <a:p>
            <a:pPr>
              <a:buFont typeface="Wingdings" panose="05000000000000000000" pitchFamily="2" charset="2"/>
              <a:buChar char="§"/>
            </a:pPr>
            <a:r>
              <a:rPr lang="en-US" sz="1200" dirty="0">
                <a:effectLst/>
              </a:rPr>
              <a:t>We will be conducting regular surveys &amp; after every order placed we will be sending feed back forums to the user </a:t>
            </a:r>
            <a:r>
              <a:rPr lang="en-US" sz="1200" dirty="0" err="1" smtClean="0">
                <a:effectLst/>
              </a:rPr>
              <a:t>aboutt</a:t>
            </a:r>
            <a:r>
              <a:rPr lang="en-US" sz="1200" dirty="0" smtClean="0">
                <a:effectLst/>
              </a:rPr>
              <a:t> </a:t>
            </a:r>
            <a:r>
              <a:rPr lang="en-US" sz="1200" dirty="0">
                <a:effectLst/>
              </a:rPr>
              <a:t>his/her views on the app &amp; the changes we can do in the app.</a:t>
            </a:r>
            <a:endParaRPr lang="en-IN" sz="1200" dirty="0">
              <a:effectLst/>
            </a:endParaRPr>
          </a:p>
          <a:p>
            <a:pPr>
              <a:buFont typeface="Wingdings" panose="05000000000000000000" pitchFamily="2" charset="2"/>
              <a:buChar char="§"/>
            </a:pPr>
            <a:endParaRPr lang="en-IN" sz="1800" u="sng" dirty="0" smtClean="0">
              <a:effectLst/>
            </a:endParaRPr>
          </a:p>
          <a:p>
            <a:pPr marL="0" indent="0">
              <a:buNone/>
            </a:pPr>
            <a:r>
              <a:rPr lang="en-IN" sz="2400" u="sng" dirty="0" smtClean="0">
                <a:effectLst/>
              </a:rPr>
              <a:t>Motivation</a:t>
            </a:r>
            <a:r>
              <a:rPr lang="en-IN" sz="2400" dirty="0" smtClean="0">
                <a:effectLst/>
              </a:rPr>
              <a:t> :</a:t>
            </a:r>
            <a:r>
              <a:rPr lang="en-IN" sz="2400" u="sng" dirty="0" smtClean="0">
                <a:effectLst/>
              </a:rPr>
              <a:t> </a:t>
            </a:r>
          </a:p>
          <a:p>
            <a:pPr>
              <a:buFont typeface="Wingdings" panose="05000000000000000000" pitchFamily="2" charset="2"/>
              <a:buChar char="§"/>
            </a:pPr>
            <a:r>
              <a:rPr lang="en-IN" sz="1200" dirty="0" smtClean="0">
                <a:effectLst/>
              </a:rPr>
              <a:t>The primary motivation was to present the best project in the whole class.</a:t>
            </a:r>
          </a:p>
          <a:p>
            <a:pPr>
              <a:buFont typeface="Wingdings" panose="05000000000000000000" pitchFamily="2" charset="2"/>
              <a:buChar char="§"/>
            </a:pPr>
            <a:r>
              <a:rPr lang="en-US" sz="1200" dirty="0">
                <a:effectLst/>
              </a:rPr>
              <a:t>As we all know in present scenario its difficult to encapsulate restaurants details and their databases in one place, our </a:t>
            </a:r>
            <a:r>
              <a:rPr lang="en-US" sz="1200" b="1" dirty="0">
                <a:effectLst/>
              </a:rPr>
              <a:t>need</a:t>
            </a:r>
            <a:r>
              <a:rPr lang="en-US" sz="1200" dirty="0">
                <a:effectLst/>
              </a:rPr>
              <a:t> was to find a solution for this and we came up with our project </a:t>
            </a:r>
            <a:r>
              <a:rPr lang="en-US" sz="1200" b="1" dirty="0">
                <a:effectLst/>
              </a:rPr>
              <a:t>ZOMATO</a:t>
            </a:r>
            <a:r>
              <a:rPr lang="en-US" sz="1200" dirty="0">
                <a:effectLst/>
              </a:rPr>
              <a:t> which gave us </a:t>
            </a:r>
            <a:r>
              <a:rPr lang="en-US" sz="1200" b="1" dirty="0" smtClean="0">
                <a:effectLst/>
              </a:rPr>
              <a:t>tensions</a:t>
            </a:r>
            <a:r>
              <a:rPr lang="en-US" sz="1200" dirty="0" smtClean="0">
                <a:effectLst/>
              </a:rPr>
              <a:t> : </a:t>
            </a:r>
            <a:r>
              <a:rPr lang="en-US" sz="1200" dirty="0">
                <a:effectLst/>
              </a:rPr>
              <a:t>how to do it? how to </a:t>
            </a:r>
            <a:r>
              <a:rPr lang="en-US" sz="1200" dirty="0" smtClean="0">
                <a:effectLst/>
              </a:rPr>
              <a:t>implement our idea? </a:t>
            </a:r>
          </a:p>
          <a:p>
            <a:pPr>
              <a:buFont typeface="Wingdings" panose="05000000000000000000" pitchFamily="2" charset="2"/>
              <a:buChar char="§"/>
            </a:pPr>
            <a:r>
              <a:rPr lang="en-US" sz="1200" dirty="0" smtClean="0">
                <a:effectLst/>
              </a:rPr>
              <a:t>But </a:t>
            </a:r>
            <a:r>
              <a:rPr lang="en-US" sz="1200" dirty="0">
                <a:effectLst/>
              </a:rPr>
              <a:t>as they say you need to try and try which helped us in doing the </a:t>
            </a:r>
            <a:r>
              <a:rPr lang="en-US" sz="1200" b="1" dirty="0">
                <a:effectLst/>
              </a:rPr>
              <a:t>actions</a:t>
            </a:r>
            <a:r>
              <a:rPr lang="en-US" sz="1200" dirty="0">
                <a:effectLst/>
              </a:rPr>
              <a:t> required for this project which resulted in </a:t>
            </a:r>
            <a:r>
              <a:rPr lang="en-US" sz="1200" b="1" dirty="0">
                <a:effectLst/>
              </a:rPr>
              <a:t>satisfaction and happiness </a:t>
            </a:r>
            <a:r>
              <a:rPr lang="en-US" sz="1200" dirty="0">
                <a:effectLst/>
              </a:rPr>
              <a:t>and finally we are here presenting our project with </a:t>
            </a:r>
            <a:r>
              <a:rPr lang="en-US" sz="1200" b="1" dirty="0">
                <a:effectLst/>
              </a:rPr>
              <a:t>full </a:t>
            </a:r>
            <a:r>
              <a:rPr lang="en-US" sz="1200" b="1" dirty="0" smtClean="0">
                <a:effectLst/>
              </a:rPr>
              <a:t>confidence</a:t>
            </a:r>
            <a:r>
              <a:rPr lang="en-US" sz="1200" dirty="0" smtClean="0">
                <a:effectLst/>
              </a:rPr>
              <a:t>.</a:t>
            </a:r>
            <a:endParaRPr lang="en-IN" sz="1200" dirty="0">
              <a:effectLst/>
            </a:endParaRPr>
          </a:p>
          <a:p>
            <a:pPr marL="0" indent="0">
              <a:buNone/>
            </a:pPr>
            <a:endParaRPr lang="en-IN" dirty="0"/>
          </a:p>
        </p:txBody>
      </p:sp>
    </p:spTree>
    <p:extLst>
      <p:ext uri="{BB962C8B-B14F-4D97-AF65-F5344CB8AC3E}">
        <p14:creationId xmlns:p14="http://schemas.microsoft.com/office/powerpoint/2010/main" val="136285971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10600" cy="1019175"/>
          </a:xfrm>
        </p:spPr>
        <p:txBody>
          <a:bodyPr>
            <a:normAutofit/>
          </a:bodyPr>
          <a:lstStyle/>
          <a:p>
            <a:pPr algn="ctr"/>
            <a:r>
              <a:rPr lang="en-IN" dirty="0" smtClean="0"/>
              <a:t>SOFTWARE AND </a:t>
            </a:r>
            <a:r>
              <a:rPr lang="en-IN" dirty="0"/>
              <a:t>API </a:t>
            </a:r>
            <a:r>
              <a:rPr lang="en-IN" dirty="0" smtClean="0"/>
              <a:t>USED :</a:t>
            </a:r>
            <a:endParaRPr lang="en-IN" dirty="0"/>
          </a:p>
        </p:txBody>
      </p:sp>
      <p:sp>
        <p:nvSpPr>
          <p:cNvPr id="3" name="Content Placeholder 2"/>
          <p:cNvSpPr>
            <a:spLocks noGrp="1"/>
          </p:cNvSpPr>
          <p:nvPr>
            <p:ph idx="1"/>
          </p:nvPr>
        </p:nvSpPr>
        <p:spPr>
          <a:xfrm>
            <a:off x="457200" y="1219200"/>
            <a:ext cx="8240135" cy="5077623"/>
          </a:xfrm>
        </p:spPr>
        <p:txBody>
          <a:bodyPr>
            <a:normAutofit fontScale="47500" lnSpcReduction="20000"/>
          </a:bodyPr>
          <a:lstStyle/>
          <a:p>
            <a:pPr marL="0" lvl="0" indent="0" algn="ctr">
              <a:buNone/>
            </a:pPr>
            <a:r>
              <a:rPr lang="en-US" sz="2900" b="1" u="sng" dirty="0">
                <a:effectLst/>
              </a:rPr>
              <a:t>For Front End </a:t>
            </a:r>
            <a:r>
              <a:rPr lang="en-US" sz="2900" b="1" u="sng" dirty="0" smtClean="0">
                <a:effectLst/>
              </a:rPr>
              <a:t>:</a:t>
            </a:r>
            <a:endParaRPr lang="en-IN" sz="2900" dirty="0">
              <a:effectLst/>
            </a:endParaRPr>
          </a:p>
          <a:p>
            <a:pPr>
              <a:buFont typeface="Wingdings" panose="05000000000000000000" pitchFamily="2" charset="2"/>
              <a:buChar char="§"/>
            </a:pPr>
            <a:r>
              <a:rPr lang="en-US" sz="2500" dirty="0">
                <a:effectLst/>
              </a:rPr>
              <a:t>No External Hardware Component is </a:t>
            </a:r>
            <a:r>
              <a:rPr lang="en-US" sz="2500" dirty="0" smtClean="0">
                <a:effectLst/>
              </a:rPr>
              <a:t>required.</a:t>
            </a:r>
            <a:endParaRPr lang="en-IN" sz="2500" dirty="0" smtClean="0">
              <a:effectLst/>
            </a:endParaRPr>
          </a:p>
          <a:p>
            <a:pPr>
              <a:buFont typeface="Wingdings" panose="05000000000000000000" pitchFamily="2" charset="2"/>
              <a:buChar char="§"/>
            </a:pPr>
            <a:r>
              <a:rPr lang="en-US" sz="2500" dirty="0" smtClean="0">
                <a:effectLst/>
              </a:rPr>
              <a:t>In </a:t>
            </a:r>
            <a:r>
              <a:rPr lang="en-US" sz="2500" dirty="0">
                <a:effectLst/>
              </a:rPr>
              <a:t>Software we are using </a:t>
            </a:r>
            <a:r>
              <a:rPr lang="en-US" sz="2500" dirty="0" err="1">
                <a:effectLst/>
              </a:rPr>
              <a:t>Pycharm</a:t>
            </a:r>
            <a:r>
              <a:rPr lang="en-US" sz="2500" dirty="0">
                <a:effectLst/>
              </a:rPr>
              <a:t> which uses Python language. </a:t>
            </a:r>
            <a:endParaRPr lang="en-IN" sz="2500" dirty="0" smtClean="0">
              <a:effectLst/>
            </a:endParaRPr>
          </a:p>
          <a:p>
            <a:pPr>
              <a:buFont typeface="Wingdings" panose="05000000000000000000" pitchFamily="2" charset="2"/>
              <a:buChar char="§"/>
            </a:pPr>
            <a:r>
              <a:rPr lang="en-US" sz="2500" dirty="0" err="1" smtClean="0">
                <a:effectLst/>
              </a:rPr>
              <a:t>Pycharm</a:t>
            </a:r>
            <a:r>
              <a:rPr lang="en-US" sz="2500" dirty="0" smtClean="0">
                <a:effectLst/>
              </a:rPr>
              <a:t> </a:t>
            </a:r>
            <a:r>
              <a:rPr lang="en-US" sz="2500" dirty="0">
                <a:effectLst/>
              </a:rPr>
              <a:t>further helps programmers to use Python more efficiently in big data &amp; data science projects. </a:t>
            </a:r>
            <a:endParaRPr lang="en-IN" sz="2500" dirty="0" smtClean="0">
              <a:effectLst/>
            </a:endParaRPr>
          </a:p>
          <a:p>
            <a:pPr>
              <a:buFont typeface="Wingdings" panose="05000000000000000000" pitchFamily="2" charset="2"/>
              <a:buChar char="§"/>
            </a:pPr>
            <a:r>
              <a:rPr lang="en-US" sz="2500" dirty="0" smtClean="0">
                <a:effectLst/>
              </a:rPr>
              <a:t>It </a:t>
            </a:r>
            <a:r>
              <a:rPr lang="en-US" sz="2500" dirty="0">
                <a:effectLst/>
              </a:rPr>
              <a:t>supports some of the widely used scientific libraries for Python. </a:t>
            </a:r>
            <a:endParaRPr lang="en-IN" sz="2500" dirty="0" smtClean="0">
              <a:effectLst/>
            </a:endParaRPr>
          </a:p>
          <a:p>
            <a:pPr>
              <a:buFont typeface="Wingdings" panose="05000000000000000000" pitchFamily="2" charset="2"/>
              <a:buChar char="§"/>
            </a:pPr>
            <a:r>
              <a:rPr lang="en-US" sz="2500" dirty="0" smtClean="0">
                <a:effectLst/>
              </a:rPr>
              <a:t>The </a:t>
            </a:r>
            <a:r>
              <a:rPr lang="en-US" sz="2500" dirty="0">
                <a:effectLst/>
              </a:rPr>
              <a:t>editor makes it easier for developers to </a:t>
            </a:r>
            <a:r>
              <a:rPr lang="en-US" sz="2500" dirty="0" smtClean="0">
                <a:effectLst/>
              </a:rPr>
              <a:t>analyze </a:t>
            </a:r>
            <a:r>
              <a:rPr lang="en-US" sz="2500" dirty="0">
                <a:effectLst/>
              </a:rPr>
              <a:t>the code &amp; identify the errors while writing code. </a:t>
            </a:r>
            <a:endParaRPr lang="en-IN" sz="2500" dirty="0" smtClean="0">
              <a:effectLst/>
            </a:endParaRPr>
          </a:p>
          <a:p>
            <a:pPr>
              <a:buFont typeface="Wingdings" panose="05000000000000000000" pitchFamily="2" charset="2"/>
              <a:buChar char="§"/>
            </a:pPr>
            <a:r>
              <a:rPr lang="en-US" sz="2500" dirty="0" smtClean="0">
                <a:effectLst/>
              </a:rPr>
              <a:t>It </a:t>
            </a:r>
            <a:r>
              <a:rPr lang="en-US" sz="2500" dirty="0">
                <a:effectLst/>
              </a:rPr>
              <a:t>is Easy to use. </a:t>
            </a:r>
            <a:endParaRPr lang="en-IN" sz="2500" dirty="0" smtClean="0">
              <a:effectLst/>
            </a:endParaRPr>
          </a:p>
          <a:p>
            <a:pPr>
              <a:buFont typeface="Wingdings" panose="05000000000000000000" pitchFamily="2" charset="2"/>
              <a:buChar char="§"/>
            </a:pPr>
            <a:r>
              <a:rPr lang="en-US" sz="2500" dirty="0" smtClean="0">
                <a:effectLst/>
              </a:rPr>
              <a:t>Easy </a:t>
            </a:r>
            <a:r>
              <a:rPr lang="en-US" sz="2500" dirty="0">
                <a:effectLst/>
              </a:rPr>
              <a:t>to connect with My</a:t>
            </a:r>
            <a:r>
              <a:rPr lang="en-US" sz="2500" cap="all" dirty="0">
                <a:effectLst/>
              </a:rPr>
              <a:t>SQL</a:t>
            </a:r>
            <a:r>
              <a:rPr lang="en-US" sz="2500" dirty="0">
                <a:effectLst/>
              </a:rPr>
              <a:t> &amp;</a:t>
            </a:r>
            <a:r>
              <a:rPr lang="en-US" sz="2500" cap="all" dirty="0">
                <a:effectLst/>
              </a:rPr>
              <a:t> DBS.</a:t>
            </a:r>
            <a:endParaRPr lang="en-IN" sz="2500" dirty="0">
              <a:effectLst/>
            </a:endParaRPr>
          </a:p>
          <a:p>
            <a:pPr marL="0" indent="0">
              <a:buNone/>
            </a:pPr>
            <a:r>
              <a:rPr lang="en-US" sz="2500" dirty="0">
                <a:effectLst/>
              </a:rPr>
              <a:t> </a:t>
            </a:r>
            <a:endParaRPr lang="en-IN" sz="2900" dirty="0">
              <a:effectLst/>
            </a:endParaRPr>
          </a:p>
          <a:p>
            <a:pPr marL="0" lvl="0" indent="0" algn="ctr">
              <a:buNone/>
            </a:pPr>
            <a:r>
              <a:rPr lang="en-US" sz="2900" b="1" u="sng" dirty="0">
                <a:effectLst/>
              </a:rPr>
              <a:t>For Back End </a:t>
            </a:r>
            <a:r>
              <a:rPr lang="en-US" sz="2900" b="1" u="sng" dirty="0" smtClean="0">
                <a:effectLst/>
              </a:rPr>
              <a:t>:</a:t>
            </a:r>
            <a:endParaRPr lang="en-IN" sz="2900" dirty="0">
              <a:effectLst/>
            </a:endParaRPr>
          </a:p>
          <a:p>
            <a:pPr>
              <a:buFont typeface="Wingdings" panose="05000000000000000000" pitchFamily="2" charset="2"/>
              <a:buChar char="§"/>
            </a:pPr>
            <a:r>
              <a:rPr lang="en-US" sz="2500" dirty="0" smtClean="0">
                <a:effectLst/>
              </a:rPr>
              <a:t>No </a:t>
            </a:r>
            <a:r>
              <a:rPr lang="en-US" sz="2500" dirty="0">
                <a:effectLst/>
              </a:rPr>
              <a:t>External Hardware Component is </a:t>
            </a:r>
            <a:r>
              <a:rPr lang="en-US" sz="2500" dirty="0" smtClean="0">
                <a:effectLst/>
              </a:rPr>
              <a:t>required.</a:t>
            </a:r>
            <a:endParaRPr lang="en-IN" sz="2500" dirty="0">
              <a:effectLst/>
            </a:endParaRPr>
          </a:p>
          <a:p>
            <a:pPr>
              <a:buFont typeface="Wingdings" panose="05000000000000000000" pitchFamily="2" charset="2"/>
              <a:buChar char="§"/>
            </a:pPr>
            <a:r>
              <a:rPr lang="en-US" sz="2500" dirty="0" smtClean="0">
                <a:effectLst/>
              </a:rPr>
              <a:t>In </a:t>
            </a:r>
            <a:r>
              <a:rPr lang="en-US" sz="2500" dirty="0">
                <a:effectLst/>
              </a:rPr>
              <a:t>Software we are using MySQL to write Quires. </a:t>
            </a:r>
            <a:endParaRPr lang="en-IN" sz="2500" dirty="0" smtClean="0">
              <a:effectLst/>
            </a:endParaRPr>
          </a:p>
          <a:p>
            <a:pPr>
              <a:buFont typeface="Wingdings" panose="05000000000000000000" pitchFamily="2" charset="2"/>
              <a:buChar char="§"/>
            </a:pPr>
            <a:r>
              <a:rPr lang="en-US" sz="2500" dirty="0" smtClean="0">
                <a:effectLst/>
              </a:rPr>
              <a:t>MySQL </a:t>
            </a:r>
            <a:r>
              <a:rPr lang="en-US" sz="2500" dirty="0">
                <a:effectLst/>
              </a:rPr>
              <a:t>is globally renowned for being the most secure &amp; reliable </a:t>
            </a:r>
            <a:r>
              <a:rPr lang="en-US" sz="2500" dirty="0" smtClean="0">
                <a:effectLst/>
              </a:rPr>
              <a:t>database management system. </a:t>
            </a:r>
            <a:endParaRPr lang="en-IN" sz="2500" dirty="0" smtClean="0">
              <a:effectLst/>
            </a:endParaRPr>
          </a:p>
          <a:p>
            <a:pPr>
              <a:buFont typeface="Wingdings" panose="05000000000000000000" pitchFamily="2" charset="2"/>
              <a:buChar char="§"/>
            </a:pPr>
            <a:r>
              <a:rPr lang="en-US" sz="2500" dirty="0" smtClean="0">
                <a:effectLst/>
              </a:rPr>
              <a:t>All </a:t>
            </a:r>
            <a:r>
              <a:rPr lang="en-US" sz="2500" dirty="0">
                <a:effectLst/>
              </a:rPr>
              <a:t>the fears &amp; worries that arise in an open-source solution can be brought to an end with MySQL’s round-the-clock support &amp; enterprise </a:t>
            </a:r>
            <a:r>
              <a:rPr lang="en-US" sz="2500" dirty="0" smtClean="0">
                <a:effectLst/>
              </a:rPr>
              <a:t>indemnification.</a:t>
            </a:r>
            <a:endParaRPr lang="en-IN" sz="2500" dirty="0" smtClean="0">
              <a:effectLst/>
            </a:endParaRPr>
          </a:p>
          <a:p>
            <a:pPr>
              <a:buFont typeface="Wingdings" panose="05000000000000000000" pitchFamily="2" charset="2"/>
              <a:buChar char="§"/>
            </a:pPr>
            <a:r>
              <a:rPr lang="en-US" sz="2500" dirty="0" smtClean="0">
                <a:effectLst/>
              </a:rPr>
              <a:t>MySQL </a:t>
            </a:r>
            <a:r>
              <a:rPr lang="en-US" sz="2500" dirty="0">
                <a:effectLst/>
              </a:rPr>
              <a:t>features a distinct storage-engine framework that facilitates sys administrators to configure the MySQL </a:t>
            </a:r>
            <a:r>
              <a:rPr lang="en-US" sz="2500" dirty="0" smtClean="0">
                <a:effectLst/>
              </a:rPr>
              <a:t>database </a:t>
            </a:r>
            <a:r>
              <a:rPr lang="en-US" sz="2500" dirty="0">
                <a:effectLst/>
              </a:rPr>
              <a:t>server for a flawless performance. </a:t>
            </a:r>
            <a:endParaRPr lang="en-IN" sz="2500" dirty="0">
              <a:effectLst/>
            </a:endParaRPr>
          </a:p>
          <a:p>
            <a:pPr marL="0" indent="0">
              <a:buNone/>
            </a:pPr>
            <a:r>
              <a:rPr lang="en-US" dirty="0">
                <a:effectLst/>
              </a:rPr>
              <a:t> </a:t>
            </a:r>
            <a:endParaRPr lang="en-IN" dirty="0">
              <a:effectLst/>
            </a:endParaRPr>
          </a:p>
          <a:p>
            <a:pPr marL="0" indent="0">
              <a:buNone/>
            </a:pPr>
            <a:endParaRPr lang="en-IN" dirty="0"/>
          </a:p>
        </p:txBody>
      </p:sp>
    </p:spTree>
    <p:extLst>
      <p:ext uri="{BB962C8B-B14F-4D97-AF65-F5344CB8AC3E}">
        <p14:creationId xmlns:p14="http://schemas.microsoft.com/office/powerpoint/2010/main" val="247977049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10600" cy="1019175"/>
          </a:xfrm>
        </p:spPr>
        <p:txBody>
          <a:bodyPr>
            <a:normAutofit/>
          </a:bodyPr>
          <a:lstStyle/>
          <a:p>
            <a:pPr algn="ctr"/>
            <a:r>
              <a:rPr lang="en-IN" dirty="0" smtClean="0"/>
              <a:t>SOFTWARE AND </a:t>
            </a:r>
            <a:r>
              <a:rPr lang="en-IN" dirty="0"/>
              <a:t>API </a:t>
            </a:r>
            <a:r>
              <a:rPr lang="en-IN" dirty="0" smtClean="0"/>
              <a:t>USED :</a:t>
            </a:r>
            <a:endParaRPr lang="en-IN" dirty="0"/>
          </a:p>
        </p:txBody>
      </p:sp>
      <p:sp>
        <p:nvSpPr>
          <p:cNvPr id="3" name="Content Placeholder 2"/>
          <p:cNvSpPr>
            <a:spLocks noGrp="1"/>
          </p:cNvSpPr>
          <p:nvPr>
            <p:ph idx="1"/>
          </p:nvPr>
        </p:nvSpPr>
        <p:spPr>
          <a:xfrm>
            <a:off x="457200" y="1219200"/>
            <a:ext cx="8240135" cy="5077623"/>
          </a:xfrm>
        </p:spPr>
        <p:txBody>
          <a:bodyPr>
            <a:normAutofit fontScale="25000" lnSpcReduction="20000"/>
          </a:bodyPr>
          <a:lstStyle/>
          <a:p>
            <a:pPr marL="0" indent="0">
              <a:buNone/>
            </a:pPr>
            <a:r>
              <a:rPr lang="en-US" sz="4400" dirty="0">
                <a:effectLst/>
              </a:rPr>
              <a:t> </a:t>
            </a:r>
            <a:endParaRPr lang="en-IN" sz="5600" dirty="0">
              <a:effectLst/>
            </a:endParaRPr>
          </a:p>
          <a:p>
            <a:pPr>
              <a:buFont typeface="Arial" panose="020B0604020202020204" pitchFamily="34" charset="0"/>
              <a:buChar char="•"/>
            </a:pPr>
            <a:r>
              <a:rPr lang="en-US" sz="5600" b="1" u="sng" dirty="0" err="1">
                <a:effectLst/>
              </a:rPr>
              <a:t>Tkinter</a:t>
            </a:r>
            <a:r>
              <a:rPr lang="en-US" sz="5600" b="1" u="sng" dirty="0">
                <a:effectLst/>
              </a:rPr>
              <a:t> :</a:t>
            </a:r>
            <a:r>
              <a:rPr lang="en-US" sz="5600" u="sng" dirty="0">
                <a:effectLst/>
              </a:rPr>
              <a:t> </a:t>
            </a:r>
            <a:endParaRPr lang="en-IN" sz="5600" dirty="0">
              <a:effectLst/>
            </a:endParaRPr>
          </a:p>
          <a:p>
            <a:pPr marL="0" lvl="0" indent="0">
              <a:buNone/>
            </a:pPr>
            <a:r>
              <a:rPr lang="en-US" sz="5600" dirty="0" smtClean="0">
                <a:effectLst/>
              </a:rPr>
              <a:t>	The</a:t>
            </a:r>
            <a:r>
              <a:rPr lang="en-US" sz="5600" dirty="0">
                <a:effectLst/>
              </a:rPr>
              <a:t> </a:t>
            </a:r>
            <a:r>
              <a:rPr lang="en-US" sz="5600" dirty="0" err="1" smtClean="0">
                <a:effectLst/>
              </a:rPr>
              <a:t>tkinter</a:t>
            </a:r>
            <a:r>
              <a:rPr lang="en-US" sz="5600" dirty="0">
                <a:effectLst/>
              </a:rPr>
              <a:t> package (“</a:t>
            </a:r>
            <a:r>
              <a:rPr lang="en-US" sz="5600" dirty="0" err="1">
                <a:effectLst/>
              </a:rPr>
              <a:t>Tk</a:t>
            </a:r>
            <a:r>
              <a:rPr lang="en-US" sz="5600" dirty="0">
                <a:effectLst/>
              </a:rPr>
              <a:t> interface”) is the standard Python interface to the </a:t>
            </a:r>
            <a:r>
              <a:rPr lang="en-US" sz="5600" dirty="0" err="1">
                <a:effectLst/>
              </a:rPr>
              <a:t>Tk</a:t>
            </a:r>
            <a:r>
              <a:rPr lang="en-US" sz="5600" dirty="0">
                <a:effectLst/>
              </a:rPr>
              <a:t> GUI </a:t>
            </a:r>
            <a:r>
              <a:rPr lang="en-US" sz="5600" dirty="0" smtClean="0">
                <a:effectLst/>
              </a:rPr>
              <a:t>	toolkit</a:t>
            </a:r>
            <a:r>
              <a:rPr lang="en-US" sz="5600" dirty="0">
                <a:effectLst/>
              </a:rPr>
              <a:t>. </a:t>
            </a:r>
            <a:endParaRPr lang="en-IN" sz="5600" dirty="0">
              <a:effectLst/>
            </a:endParaRPr>
          </a:p>
          <a:p>
            <a:pPr>
              <a:buFont typeface="Arial" panose="020B0604020202020204" pitchFamily="34" charset="0"/>
              <a:buChar char="•"/>
            </a:pPr>
            <a:r>
              <a:rPr lang="en-US" sz="5600" b="1" u="sng" dirty="0" err="1" smtClean="0">
                <a:effectLst/>
              </a:rPr>
              <a:t>Mysql</a:t>
            </a:r>
            <a:r>
              <a:rPr lang="en-US" sz="5600" b="1" u="sng" dirty="0" smtClean="0">
                <a:effectLst/>
              </a:rPr>
              <a:t>-python-</a:t>
            </a:r>
            <a:r>
              <a:rPr lang="en-US" sz="5600" b="1" u="sng" dirty="0" err="1" smtClean="0">
                <a:effectLst/>
              </a:rPr>
              <a:t>conector</a:t>
            </a:r>
            <a:r>
              <a:rPr lang="en-US" sz="5600" b="1" u="sng" dirty="0" smtClean="0">
                <a:effectLst/>
              </a:rPr>
              <a:t> </a:t>
            </a:r>
            <a:r>
              <a:rPr lang="en-US" sz="5600" b="1" u="sng" dirty="0">
                <a:effectLst/>
              </a:rPr>
              <a:t>: </a:t>
            </a:r>
            <a:endParaRPr lang="en-IN" sz="5600" dirty="0">
              <a:effectLst/>
            </a:endParaRPr>
          </a:p>
          <a:p>
            <a:pPr marL="0" lvl="0" indent="0">
              <a:buNone/>
            </a:pPr>
            <a:r>
              <a:rPr lang="en-US" sz="5600" dirty="0" smtClean="0">
                <a:effectLst/>
              </a:rPr>
              <a:t>	To </a:t>
            </a:r>
            <a:r>
              <a:rPr lang="en-US" sz="5600" dirty="0">
                <a:effectLst/>
              </a:rPr>
              <a:t>access the MySQL </a:t>
            </a:r>
            <a:r>
              <a:rPr lang="en-US" sz="5600" dirty="0" smtClean="0">
                <a:effectLst/>
              </a:rPr>
              <a:t>database </a:t>
            </a:r>
            <a:r>
              <a:rPr lang="en-US" sz="5600" dirty="0">
                <a:effectLst/>
              </a:rPr>
              <a:t>from Python, you need a </a:t>
            </a:r>
            <a:r>
              <a:rPr lang="en-US" sz="5600" dirty="0" smtClean="0">
                <a:effectLst/>
              </a:rPr>
              <a:t>database </a:t>
            </a:r>
            <a:r>
              <a:rPr lang="en-US" sz="5600" dirty="0">
                <a:effectLst/>
              </a:rPr>
              <a:t>driver. MySQL </a:t>
            </a:r>
            <a:r>
              <a:rPr lang="en-US" sz="5600" dirty="0" smtClean="0">
                <a:effectLst/>
              </a:rPr>
              <a:t>	Connector/Python is </a:t>
            </a:r>
            <a:r>
              <a:rPr lang="en-US" sz="5600" dirty="0">
                <a:effectLst/>
              </a:rPr>
              <a:t>a standardized </a:t>
            </a:r>
            <a:r>
              <a:rPr lang="en-US" sz="5600" dirty="0" smtClean="0">
                <a:effectLst/>
              </a:rPr>
              <a:t>database </a:t>
            </a:r>
            <a:r>
              <a:rPr lang="en-US" sz="5600" dirty="0" smtClean="0">
                <a:effectLst/>
              </a:rPr>
              <a:t>driver </a:t>
            </a:r>
            <a:r>
              <a:rPr lang="en-US" sz="5600" dirty="0">
                <a:effectLst/>
              </a:rPr>
              <a:t>provided by MySQL.</a:t>
            </a:r>
            <a:endParaRPr lang="en-IN" sz="5600" dirty="0">
              <a:effectLst/>
            </a:endParaRPr>
          </a:p>
          <a:p>
            <a:pPr marL="0" lvl="0" indent="0">
              <a:buNone/>
            </a:pPr>
            <a:r>
              <a:rPr lang="en-US" sz="5600" dirty="0" smtClean="0">
                <a:effectLst/>
              </a:rPr>
              <a:t>	MySQL </a:t>
            </a:r>
            <a:r>
              <a:rPr lang="en-US" sz="5600" dirty="0">
                <a:effectLst/>
              </a:rPr>
              <a:t>Connector/Python supports almost all features provided by MySQL version 5.7. </a:t>
            </a:r>
            <a:endParaRPr lang="en-IN" sz="5600" dirty="0">
              <a:effectLst/>
            </a:endParaRPr>
          </a:p>
          <a:p>
            <a:pPr marL="0" lvl="0" indent="0">
              <a:buNone/>
            </a:pPr>
            <a:endParaRPr lang="en-IN" sz="5600" dirty="0">
              <a:effectLst/>
            </a:endParaRPr>
          </a:p>
          <a:p>
            <a:pPr lvl="0">
              <a:buFont typeface="Arial" panose="020B0604020202020204" pitchFamily="34" charset="0"/>
              <a:buChar char="•"/>
            </a:pPr>
            <a:r>
              <a:rPr lang="en-US" sz="5600" b="1" u="sng" dirty="0" err="1">
                <a:effectLst/>
              </a:rPr>
              <a:t>Datetime</a:t>
            </a:r>
            <a:r>
              <a:rPr lang="en-US" sz="5600" b="1" u="sng" dirty="0">
                <a:effectLst/>
              </a:rPr>
              <a:t> : </a:t>
            </a:r>
            <a:endParaRPr lang="en-IN" sz="5600" dirty="0">
              <a:effectLst/>
            </a:endParaRPr>
          </a:p>
          <a:p>
            <a:pPr marL="0" lvl="0" indent="0">
              <a:buNone/>
            </a:pPr>
            <a:r>
              <a:rPr lang="en-US" sz="5600" dirty="0" smtClean="0">
                <a:effectLst/>
              </a:rPr>
              <a:t>	The</a:t>
            </a:r>
            <a:r>
              <a:rPr lang="en-US" sz="5600" dirty="0">
                <a:effectLst/>
              </a:rPr>
              <a:t> </a:t>
            </a:r>
            <a:r>
              <a:rPr lang="en-US" sz="5600" dirty="0" err="1" smtClean="0">
                <a:effectLst/>
              </a:rPr>
              <a:t>datetime</a:t>
            </a:r>
            <a:r>
              <a:rPr lang="en-US" sz="5600" dirty="0">
                <a:effectLst/>
              </a:rPr>
              <a:t> module supplies classes for manipulating dates &amp; times.</a:t>
            </a:r>
            <a:endParaRPr lang="en-IN" sz="5600" dirty="0">
              <a:effectLst/>
            </a:endParaRPr>
          </a:p>
          <a:p>
            <a:pPr marL="0" indent="0">
              <a:buNone/>
            </a:pPr>
            <a:r>
              <a:rPr lang="en-US" sz="5600" b="1" dirty="0">
                <a:effectLst/>
              </a:rPr>
              <a:t> </a:t>
            </a:r>
            <a:endParaRPr lang="en-IN" sz="5600" dirty="0">
              <a:effectLst/>
            </a:endParaRPr>
          </a:p>
          <a:p>
            <a:pPr lvl="0">
              <a:buFont typeface="Arial" panose="020B0604020202020204" pitchFamily="34" charset="0"/>
              <a:buChar char="•"/>
            </a:pPr>
            <a:r>
              <a:rPr lang="en-US" sz="5600" b="1" u="sng" dirty="0">
                <a:effectLst/>
              </a:rPr>
              <a:t>Message box:</a:t>
            </a:r>
            <a:r>
              <a:rPr lang="en-US" sz="5600" u="sng" dirty="0">
                <a:effectLst/>
              </a:rPr>
              <a:t> </a:t>
            </a:r>
            <a:endParaRPr lang="en-IN" sz="5600" dirty="0">
              <a:effectLst/>
            </a:endParaRPr>
          </a:p>
          <a:p>
            <a:pPr marL="0" lvl="0" indent="0">
              <a:buNone/>
            </a:pPr>
            <a:r>
              <a:rPr lang="en-US" sz="5600" dirty="0" smtClean="0">
                <a:effectLst/>
              </a:rPr>
              <a:t>	The</a:t>
            </a:r>
            <a:r>
              <a:rPr lang="en-US" sz="5600" dirty="0">
                <a:effectLst/>
              </a:rPr>
              <a:t> </a:t>
            </a:r>
            <a:r>
              <a:rPr lang="en-US" sz="5600" dirty="0" smtClean="0">
                <a:effectLst/>
              </a:rPr>
              <a:t>tkinter.messagebox module </a:t>
            </a:r>
            <a:r>
              <a:rPr lang="en-US" sz="5600" dirty="0">
                <a:effectLst/>
              </a:rPr>
              <a:t>provides a template base class as well as a variety of </a:t>
            </a:r>
            <a:r>
              <a:rPr lang="en-US" sz="5600" dirty="0" smtClean="0">
                <a:effectLst/>
              </a:rPr>
              <a:t>	convenience </a:t>
            </a:r>
            <a:r>
              <a:rPr lang="en-US" sz="5600" dirty="0">
                <a:effectLst/>
              </a:rPr>
              <a:t>methods </a:t>
            </a:r>
            <a:r>
              <a:rPr lang="en-US" sz="5600" dirty="0" smtClean="0">
                <a:effectLst/>
              </a:rPr>
              <a:t>for </a:t>
            </a:r>
            <a:r>
              <a:rPr lang="en-US" sz="5600" dirty="0">
                <a:effectLst/>
              </a:rPr>
              <a:t>commonly used configurations</a:t>
            </a:r>
            <a:r>
              <a:rPr lang="en-US" sz="5600" dirty="0" smtClean="0">
                <a:effectLst/>
              </a:rPr>
              <a:t>.</a:t>
            </a:r>
            <a:r>
              <a:rPr lang="en-US" sz="5600" b="1" dirty="0">
                <a:effectLst/>
              </a:rPr>
              <a:t> </a:t>
            </a:r>
            <a:endParaRPr lang="en-IN" sz="5600" dirty="0">
              <a:effectLst/>
            </a:endParaRPr>
          </a:p>
          <a:p>
            <a:pPr lvl="0">
              <a:buFont typeface="Arial" panose="020B0604020202020204" pitchFamily="34" charset="0"/>
              <a:buChar char="•"/>
            </a:pPr>
            <a:r>
              <a:rPr lang="en-US" sz="5600" b="1" u="sng" dirty="0">
                <a:effectLst/>
              </a:rPr>
              <a:t>Photoshop:</a:t>
            </a:r>
            <a:r>
              <a:rPr lang="en-US" sz="5600" u="sng" dirty="0">
                <a:effectLst/>
              </a:rPr>
              <a:t> </a:t>
            </a:r>
            <a:endParaRPr lang="en-IN" sz="5600" dirty="0">
              <a:effectLst/>
            </a:endParaRPr>
          </a:p>
          <a:p>
            <a:pPr marL="0" lvl="0" indent="0">
              <a:buNone/>
            </a:pPr>
            <a:r>
              <a:rPr lang="en-US" sz="5600" dirty="0" smtClean="0">
                <a:effectLst/>
              </a:rPr>
              <a:t>	To </a:t>
            </a:r>
            <a:r>
              <a:rPr lang="en-US" sz="5600" dirty="0">
                <a:effectLst/>
              </a:rPr>
              <a:t>alter images digitally using Photoshop image-editing software. </a:t>
            </a:r>
            <a:endParaRPr lang="en-IN" sz="5600" dirty="0">
              <a:effectLst/>
            </a:endParaRPr>
          </a:p>
          <a:p>
            <a:pPr marL="0" lvl="0" indent="0">
              <a:buNone/>
            </a:pPr>
            <a:r>
              <a:rPr lang="en-US" sz="5600" dirty="0" smtClean="0">
                <a:effectLst/>
              </a:rPr>
              <a:t>	We </a:t>
            </a:r>
            <a:r>
              <a:rPr lang="en-US" sz="5600" dirty="0">
                <a:effectLst/>
              </a:rPr>
              <a:t>made our many background using it. </a:t>
            </a:r>
            <a:endParaRPr lang="en-IN" sz="5600" dirty="0">
              <a:effectLst/>
            </a:endParaRPr>
          </a:p>
          <a:p>
            <a:pPr marL="0" indent="0">
              <a:buNone/>
            </a:pPr>
            <a:r>
              <a:rPr lang="en-US" sz="5600" dirty="0">
                <a:effectLst/>
              </a:rPr>
              <a:t> </a:t>
            </a:r>
            <a:endParaRPr lang="en-IN" sz="5600" dirty="0">
              <a:effectLst/>
            </a:endParaRPr>
          </a:p>
          <a:p>
            <a:pPr marL="0" indent="0">
              <a:buNone/>
            </a:pPr>
            <a:endParaRPr lang="en-IN" sz="1800" dirty="0">
              <a:effectLst/>
            </a:endParaRPr>
          </a:p>
        </p:txBody>
      </p:sp>
    </p:spTree>
    <p:extLst>
      <p:ext uri="{BB962C8B-B14F-4D97-AF65-F5344CB8AC3E}">
        <p14:creationId xmlns:p14="http://schemas.microsoft.com/office/powerpoint/2010/main" val="20393751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2481" b="4286"/>
          <a:stretch/>
        </p:blipFill>
        <p:spPr>
          <a:xfrm>
            <a:off x="1676400" y="1756372"/>
            <a:ext cx="5731510" cy="3005751"/>
          </a:xfrm>
          <a:prstGeom prst="rect">
            <a:avLst/>
          </a:prstGeom>
        </p:spPr>
      </p:pic>
      <p:sp>
        <p:nvSpPr>
          <p:cNvPr id="3" name="TextBox 2"/>
          <p:cNvSpPr txBox="1"/>
          <p:nvPr/>
        </p:nvSpPr>
        <p:spPr>
          <a:xfrm>
            <a:off x="533400" y="304800"/>
            <a:ext cx="2913298"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Main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9" name="Elbow Connector 8"/>
          <p:cNvCxnSpPr/>
          <p:nvPr/>
        </p:nvCxnSpPr>
        <p:spPr>
          <a:xfrm rot="16200000" flipV="1">
            <a:off x="4422998" y="4305301"/>
            <a:ext cx="1219199" cy="5334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a:off x="7239001" y="4600673"/>
            <a:ext cx="495299" cy="26707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V="1">
            <a:off x="7278711" y="1974135"/>
            <a:ext cx="609598" cy="530180"/>
          </a:xfrm>
          <a:prstGeom prst="bentConnector3">
            <a:avLst>
              <a:gd name="adj1" fmla="val 66337"/>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752600" y="3810000"/>
            <a:ext cx="2209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07067" y="3593069"/>
            <a:ext cx="1752804"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Login Button</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r>
              <a:rPr lang="en-IN" u="sng" dirty="0" smtClean="0">
                <a:effectLst>
                  <a:outerShdw blurRad="38100" dist="38100" dir="2700000" algn="tl">
                    <a:srgbClr val="000000">
                      <a:alpha val="43137"/>
                    </a:srgbClr>
                  </a:outerShdw>
                </a:effectLst>
              </a:rPr>
              <a:t> </a:t>
            </a:r>
          </a:p>
          <a:p>
            <a:r>
              <a:rPr lang="en-IN" sz="1200" dirty="0" smtClean="0"/>
              <a:t>For users who have signed up before.</a:t>
            </a:r>
            <a:endParaRPr lang="en-IN" sz="1200" dirty="0"/>
          </a:p>
        </p:txBody>
      </p:sp>
      <p:cxnSp>
        <p:nvCxnSpPr>
          <p:cNvPr id="49" name="Elbow Connector 48"/>
          <p:cNvCxnSpPr/>
          <p:nvPr/>
        </p:nvCxnSpPr>
        <p:spPr>
          <a:xfrm rot="16200000" flipV="1">
            <a:off x="1981202" y="4990724"/>
            <a:ext cx="609599" cy="15239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328596" y="5371723"/>
            <a:ext cx="2667000" cy="923330"/>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Hyper-Link</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endParaRPr lang="en-IN" u="sng" dirty="0" smtClean="0">
              <a:effectLst>
                <a:outerShdw blurRad="38100" dist="38100" dir="2700000" algn="tl">
                  <a:srgbClr val="000000">
                    <a:alpha val="43137"/>
                  </a:srgbClr>
                </a:outerShdw>
              </a:effectLst>
            </a:endParaRPr>
          </a:p>
          <a:p>
            <a:r>
              <a:rPr lang="en-IN" sz="1200" dirty="0" smtClean="0"/>
              <a:t>There are 3 hyperlinks to Facebook, Google and </a:t>
            </a:r>
            <a:r>
              <a:rPr lang="en-IN" sz="1200" dirty="0"/>
              <a:t>I</a:t>
            </a:r>
            <a:r>
              <a:rPr lang="en-IN" sz="1200" dirty="0" smtClean="0"/>
              <a:t>nstagram page of zomato (Official Handlers).</a:t>
            </a:r>
            <a:endParaRPr lang="en-IN" sz="1200" dirty="0"/>
          </a:p>
        </p:txBody>
      </p:sp>
      <p:sp>
        <p:nvSpPr>
          <p:cNvPr id="52" name="TextBox 51"/>
          <p:cNvSpPr txBox="1"/>
          <p:nvPr/>
        </p:nvSpPr>
        <p:spPr>
          <a:xfrm>
            <a:off x="4267200" y="5209401"/>
            <a:ext cx="2666999"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Signup Button</a:t>
            </a:r>
            <a:r>
              <a:rPr lang="en-IN" dirty="0" smtClean="0">
                <a:effectLst>
                  <a:outerShdw blurRad="38100" dist="38100" dir="2700000" algn="tl">
                    <a:srgbClr val="000000">
                      <a:alpha val="43137"/>
                    </a:srgbClr>
                  </a:outerShdw>
                </a:effectLst>
              </a:rPr>
              <a:t> :</a:t>
            </a:r>
          </a:p>
          <a:p>
            <a:r>
              <a:rPr lang="en-IN" sz="1200" dirty="0" smtClean="0"/>
              <a:t>For users who are new to this system and does not have a login.</a:t>
            </a:r>
            <a:endParaRPr lang="en-IN" sz="1200" dirty="0"/>
          </a:p>
        </p:txBody>
      </p:sp>
      <p:sp>
        <p:nvSpPr>
          <p:cNvPr id="55" name="TextBox 54"/>
          <p:cNvSpPr txBox="1"/>
          <p:nvPr/>
        </p:nvSpPr>
        <p:spPr>
          <a:xfrm>
            <a:off x="7734300" y="4713041"/>
            <a:ext cx="1333500"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Time</a:t>
            </a:r>
            <a:r>
              <a:rPr lang="en-IN" dirty="0" smtClean="0">
                <a:effectLst>
                  <a:outerShdw blurRad="38100" dist="38100" dir="2700000" algn="tl">
                    <a:srgbClr val="000000">
                      <a:alpha val="43137"/>
                    </a:srgbClr>
                  </a:outerShdw>
                </a:effectLst>
              </a:rPr>
              <a:t> :</a:t>
            </a:r>
          </a:p>
          <a:p>
            <a:r>
              <a:rPr lang="en-IN" sz="1200" dirty="0" smtClean="0"/>
              <a:t>System Current Time.</a:t>
            </a:r>
            <a:endParaRPr lang="en-IN" sz="1200" dirty="0"/>
          </a:p>
        </p:txBody>
      </p:sp>
      <p:sp>
        <p:nvSpPr>
          <p:cNvPr id="63" name="TextBox 62"/>
          <p:cNvSpPr txBox="1"/>
          <p:nvPr/>
        </p:nvSpPr>
        <p:spPr>
          <a:xfrm>
            <a:off x="7486650" y="2544024"/>
            <a:ext cx="1333500" cy="1107996"/>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Exit</a:t>
            </a:r>
            <a:r>
              <a:rPr lang="en-IN" dirty="0" smtClean="0">
                <a:effectLst>
                  <a:outerShdw blurRad="38100" dist="38100" dir="2700000" algn="tl">
                    <a:srgbClr val="000000">
                      <a:alpha val="43137"/>
                    </a:srgbClr>
                  </a:outerShdw>
                </a:effectLst>
              </a:rPr>
              <a:t> :</a:t>
            </a:r>
          </a:p>
          <a:p>
            <a:r>
              <a:rPr lang="en-IN" sz="1200" dirty="0" smtClean="0"/>
              <a:t>Closes all the windows and shutdown the system.</a:t>
            </a:r>
            <a:endParaRPr lang="en-IN" sz="1200" dirty="0"/>
          </a:p>
        </p:txBody>
      </p:sp>
    </p:spTree>
    <p:extLst>
      <p:ext uri="{BB962C8B-B14F-4D97-AF65-F5344CB8AC3E}">
        <p14:creationId xmlns:p14="http://schemas.microsoft.com/office/powerpoint/2010/main" val="422160949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04800"/>
            <a:ext cx="3073598"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Login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l="7263" t="11582" r="67113" b="64782"/>
          <a:stretch/>
        </p:blipFill>
        <p:spPr bwMode="auto">
          <a:xfrm>
            <a:off x="867623" y="1543626"/>
            <a:ext cx="3129481" cy="16764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extLst>
              <a:ext uri="{28A0092B-C50C-407E-A947-70E740481C1C}">
                <a14:useLocalDpi xmlns:a14="http://schemas.microsoft.com/office/drawing/2010/main" val="0"/>
              </a:ext>
            </a:extLst>
          </a:blip>
          <a:srcRect l="6912" t="11818" r="67029" b="65255"/>
          <a:stretch/>
        </p:blipFill>
        <p:spPr bwMode="auto">
          <a:xfrm>
            <a:off x="4906223" y="1543626"/>
            <a:ext cx="3140798" cy="1676400"/>
          </a:xfrm>
          <a:prstGeom prst="rect">
            <a:avLst/>
          </a:prstGeom>
          <a:ln>
            <a:noFill/>
          </a:ln>
          <a:extLst>
            <a:ext uri="{53640926-AAD7-44D8-BBD7-CCE9431645EC}">
              <a14:shadowObscured xmlns:a14="http://schemas.microsoft.com/office/drawing/2010/main"/>
            </a:ext>
          </a:extLst>
        </p:spPr>
      </p:pic>
      <p:cxnSp>
        <p:nvCxnSpPr>
          <p:cNvPr id="7" name="Straight Arrow Connector 6"/>
          <p:cNvCxnSpPr/>
          <p:nvPr/>
        </p:nvCxnSpPr>
        <p:spPr>
          <a:xfrm flipV="1">
            <a:off x="6811223" y="2968038"/>
            <a:ext cx="0" cy="4191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15053" y="2524796"/>
            <a:ext cx="1428937" cy="380997"/>
          </a:xfrm>
          <a:prstGeom prst="bentConnector3">
            <a:avLst>
              <a:gd name="adj1" fmla="val 68374"/>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3306023" y="1315026"/>
            <a:ext cx="907666" cy="90006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3618" y="3387138"/>
            <a:ext cx="1752804"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Back Button</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r>
              <a:rPr lang="en-IN" u="sng" dirty="0" smtClean="0">
                <a:effectLst>
                  <a:outerShdw blurRad="38100" dist="38100" dir="2700000" algn="tl">
                    <a:srgbClr val="000000">
                      <a:alpha val="43137"/>
                    </a:srgbClr>
                  </a:outerShdw>
                </a:effectLst>
              </a:rPr>
              <a:t> </a:t>
            </a:r>
          </a:p>
          <a:p>
            <a:r>
              <a:rPr lang="en-IN" sz="1200" dirty="0" smtClean="0"/>
              <a:t>To go back to the main page.</a:t>
            </a:r>
            <a:endParaRPr lang="en-IN" sz="1200" dirty="0"/>
          </a:p>
        </p:txBody>
      </p:sp>
      <p:sp>
        <p:nvSpPr>
          <p:cNvPr id="31" name="TextBox 30"/>
          <p:cNvSpPr txBox="1"/>
          <p:nvPr/>
        </p:nvSpPr>
        <p:spPr>
          <a:xfrm>
            <a:off x="4213689" y="793645"/>
            <a:ext cx="1752804"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2 Entry Field</a:t>
            </a:r>
            <a:r>
              <a:rPr lang="en-IN" dirty="0" smtClean="0">
                <a:effectLst>
                  <a:outerShdw blurRad="38100" dist="38100" dir="2700000" algn="tl">
                    <a:srgbClr val="000000">
                      <a:alpha val="43137"/>
                    </a:srgbClr>
                  </a:outerShdw>
                </a:effectLst>
              </a:rPr>
              <a:t> :</a:t>
            </a:r>
            <a:r>
              <a:rPr lang="en-IN" u="sng" dirty="0" smtClean="0">
                <a:effectLst>
                  <a:outerShdw blurRad="38100" dist="38100" dir="2700000" algn="tl">
                    <a:srgbClr val="000000">
                      <a:alpha val="43137"/>
                    </a:srgbClr>
                  </a:outerShdw>
                </a:effectLst>
              </a:rPr>
              <a:t> </a:t>
            </a:r>
          </a:p>
          <a:p>
            <a:r>
              <a:rPr lang="en-IN" sz="1200" dirty="0" smtClean="0"/>
              <a:t>To enter user name and password.</a:t>
            </a:r>
            <a:endParaRPr lang="en-IN" sz="1200" dirty="0"/>
          </a:p>
        </p:txBody>
      </p:sp>
      <p:sp>
        <p:nvSpPr>
          <p:cNvPr id="32" name="TextBox 31"/>
          <p:cNvSpPr txBox="1"/>
          <p:nvPr/>
        </p:nvSpPr>
        <p:spPr>
          <a:xfrm>
            <a:off x="4052825" y="3429763"/>
            <a:ext cx="1752804" cy="923330"/>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Submit Button</a:t>
            </a:r>
            <a:r>
              <a:rPr lang="en-IN" dirty="0">
                <a:effectLst>
                  <a:outerShdw blurRad="38100" dist="38100" dir="2700000" algn="tl">
                    <a:srgbClr val="000000">
                      <a:alpha val="43137"/>
                    </a:srgbClr>
                  </a:outerShdw>
                </a:effectLst>
              </a:rPr>
              <a:t> </a:t>
            </a:r>
            <a:r>
              <a:rPr lang="en-IN" dirty="0" smtClean="0">
                <a:effectLst>
                  <a:outerShdw blurRad="38100" dist="38100" dir="2700000" algn="tl">
                    <a:srgbClr val="000000">
                      <a:alpha val="43137"/>
                    </a:srgbClr>
                  </a:outerShdw>
                </a:effectLst>
              </a:rPr>
              <a:t>:</a:t>
            </a:r>
            <a:r>
              <a:rPr lang="en-IN" u="sng" dirty="0" smtClean="0">
                <a:effectLst>
                  <a:outerShdw blurRad="38100" dist="38100" dir="2700000" algn="tl">
                    <a:srgbClr val="000000">
                      <a:alpha val="43137"/>
                    </a:srgbClr>
                  </a:outerShdw>
                </a:effectLst>
              </a:rPr>
              <a:t> </a:t>
            </a:r>
          </a:p>
          <a:p>
            <a:r>
              <a:rPr lang="en-IN" sz="1200" dirty="0" smtClean="0"/>
              <a:t>To submit the user name and password to check.</a:t>
            </a:r>
            <a:endParaRPr lang="en-IN" sz="1200" dirty="0"/>
          </a:p>
        </p:txBody>
      </p:sp>
      <p:cxnSp>
        <p:nvCxnSpPr>
          <p:cNvPr id="46" name="Elbow Connector 45"/>
          <p:cNvCxnSpPr/>
          <p:nvPr/>
        </p:nvCxnSpPr>
        <p:spPr>
          <a:xfrm rot="10800000">
            <a:off x="2960429" y="2610426"/>
            <a:ext cx="1092396" cy="96193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94217" y="3429763"/>
            <a:ext cx="1752804" cy="1200329"/>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Label</a:t>
            </a:r>
            <a:r>
              <a:rPr lang="en-IN" dirty="0" smtClean="0">
                <a:effectLst>
                  <a:outerShdw blurRad="38100" dist="38100" dir="2700000" algn="tl">
                    <a:srgbClr val="000000">
                      <a:alpha val="43137"/>
                    </a:srgbClr>
                  </a:outerShdw>
                </a:effectLst>
              </a:rPr>
              <a:t> :</a:t>
            </a:r>
          </a:p>
          <a:p>
            <a:r>
              <a:rPr lang="en-IN" sz="1200" dirty="0" smtClean="0"/>
              <a:t>It will be printed if wrong credentials are entered</a:t>
            </a:r>
            <a:endParaRPr lang="en-IN" sz="1200" dirty="0"/>
          </a:p>
          <a:p>
            <a:r>
              <a:rPr lang="en-IN" u="sng" dirty="0" smtClean="0">
                <a:effectLst>
                  <a:outerShdw blurRad="38100" dist="38100" dir="2700000" algn="tl">
                    <a:srgbClr val="000000">
                      <a:alpha val="43137"/>
                    </a:srgbClr>
                  </a:outerShdw>
                </a:effectLst>
              </a:rPr>
              <a:t> </a:t>
            </a:r>
          </a:p>
        </p:txBody>
      </p:sp>
      <p:pic>
        <p:nvPicPr>
          <p:cNvPr id="53" name="Picture 52"/>
          <p:cNvPicPr/>
          <p:nvPr/>
        </p:nvPicPr>
        <p:blipFill rotWithShape="1">
          <a:blip r:embed="rId4"/>
          <a:srcRect l="10555" t="54384" r="34780" b="41326"/>
          <a:stretch/>
        </p:blipFill>
        <p:spPr bwMode="auto">
          <a:xfrm>
            <a:off x="304800" y="4724400"/>
            <a:ext cx="8648794" cy="381000"/>
          </a:xfrm>
          <a:prstGeom prst="rect">
            <a:avLst/>
          </a:prstGeom>
          <a:ln w="9525" cap="sq" cmpd="sng" algn="ctr">
            <a:solidFill>
              <a:srgbClr val="000000"/>
            </a:solidFill>
            <a:prstDash val="solid"/>
            <a:miter lim="800000"/>
            <a:headEnd type="none" w="med" len="med"/>
            <a:tailEnd type="none" w="med" len="med"/>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cxnSp>
        <p:nvCxnSpPr>
          <p:cNvPr id="54" name="Straight Arrow Connector 53"/>
          <p:cNvCxnSpPr>
            <a:endCxn id="55" idx="3"/>
          </p:cNvCxnSpPr>
          <p:nvPr/>
        </p:nvCxnSpPr>
        <p:spPr>
          <a:xfrm flipH="1">
            <a:off x="5682209" y="6117679"/>
            <a:ext cx="6120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70444" y="5748347"/>
            <a:ext cx="5511765" cy="738664"/>
          </a:xfrm>
          <a:prstGeom prst="rect">
            <a:avLst/>
          </a:prstGeom>
          <a:noFill/>
          <a:ln w="12700">
            <a:solidFill>
              <a:schemeClr val="tx1"/>
            </a:solidFill>
          </a:ln>
        </p:spPr>
        <p:txBody>
          <a:bodyPr wrap="none" rtlCol="0">
            <a:spAutoFit/>
          </a:bodyPr>
          <a:lstStyle/>
          <a:p>
            <a:r>
              <a:rPr lang="en-IN" sz="1400" dirty="0" err="1"/>
              <a:t>mycursor.execute</a:t>
            </a:r>
            <a:r>
              <a:rPr lang="en-IN" sz="1400" dirty="0"/>
              <a:t>("SELECT </a:t>
            </a:r>
            <a:r>
              <a:rPr lang="en-IN" sz="1400" dirty="0" err="1"/>
              <a:t>user_name,password</a:t>
            </a:r>
            <a:r>
              <a:rPr lang="en-IN" sz="1400" dirty="0"/>
              <a:t> FROM profile")</a:t>
            </a:r>
            <a:br>
              <a:rPr lang="en-IN" sz="1400" dirty="0"/>
            </a:br>
            <a:r>
              <a:rPr lang="en-IN" sz="1400" dirty="0"/>
              <a:t>username = </a:t>
            </a:r>
            <a:r>
              <a:rPr lang="en-IN" sz="1400" dirty="0" err="1"/>
              <a:t>mycursor.fetchall</a:t>
            </a:r>
            <a:r>
              <a:rPr lang="en-IN" sz="1400" dirty="0" smtClean="0"/>
              <a:t>()</a:t>
            </a:r>
          </a:p>
          <a:p>
            <a:r>
              <a:rPr lang="en-IN" sz="1400" dirty="0"/>
              <a:t>for u, p in </a:t>
            </a:r>
            <a:r>
              <a:rPr lang="en-IN" sz="1400" dirty="0" smtClean="0"/>
              <a:t>username :</a:t>
            </a:r>
            <a:endParaRPr lang="en-IN" sz="1400" dirty="0"/>
          </a:p>
        </p:txBody>
      </p:sp>
      <p:sp>
        <p:nvSpPr>
          <p:cNvPr id="57" name="TextBox 56"/>
          <p:cNvSpPr txBox="1"/>
          <p:nvPr/>
        </p:nvSpPr>
        <p:spPr>
          <a:xfrm>
            <a:off x="6256117" y="5625236"/>
            <a:ext cx="2574217" cy="1200329"/>
          </a:xfrm>
          <a:prstGeom prst="rect">
            <a:avLst/>
          </a:prstGeom>
          <a:noFill/>
        </p:spPr>
        <p:txBody>
          <a:bodyPr wrap="square" rtlCol="0">
            <a:spAutoFit/>
          </a:bodyPr>
          <a:lstStyle/>
          <a:p>
            <a:r>
              <a:rPr lang="en-IN" dirty="0" smtClean="0"/>
              <a:t>Then check if user name exist inside for loop , if yes then check its password.</a:t>
            </a:r>
            <a:endParaRPr lang="en-IN" dirty="0"/>
          </a:p>
        </p:txBody>
      </p:sp>
    </p:spTree>
    <p:extLst>
      <p:ext uri="{BB962C8B-B14F-4D97-AF65-F5344CB8AC3E}">
        <p14:creationId xmlns:p14="http://schemas.microsoft.com/office/powerpoint/2010/main" val="220773331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1171575" y="1524000"/>
            <a:ext cx="6449561" cy="3810000"/>
          </a:xfrm>
          <a:prstGeom prst="rect">
            <a:avLst/>
          </a:prstGeom>
        </p:spPr>
      </p:pic>
      <p:cxnSp>
        <p:nvCxnSpPr>
          <p:cNvPr id="4" name="Elbow Connector 3"/>
          <p:cNvCxnSpPr/>
          <p:nvPr/>
        </p:nvCxnSpPr>
        <p:spPr>
          <a:xfrm rot="5400000" flipH="1" flipV="1">
            <a:off x="923922" y="1895479"/>
            <a:ext cx="380999" cy="38099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2329864"/>
            <a:ext cx="1523997"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Back Button</a:t>
            </a:r>
            <a:r>
              <a:rPr lang="en-IN" sz="1600" dirty="0" smtClean="0">
                <a:effectLst>
                  <a:outerShdw blurRad="38100" dist="38100" dir="2700000" algn="tl">
                    <a:srgbClr val="000000">
                      <a:alpha val="43137"/>
                    </a:srgbClr>
                  </a:outerShdw>
                </a:effectLst>
              </a:rPr>
              <a:t>:</a:t>
            </a:r>
            <a:r>
              <a:rPr lang="en-IN" sz="1600" u="sng" dirty="0" smtClean="0">
                <a:effectLst>
                  <a:outerShdw blurRad="38100" dist="38100" dir="2700000" algn="tl">
                    <a:srgbClr val="000000">
                      <a:alpha val="43137"/>
                    </a:srgbClr>
                  </a:outerShdw>
                </a:effectLst>
              </a:rPr>
              <a:t> </a:t>
            </a:r>
          </a:p>
          <a:p>
            <a:r>
              <a:rPr lang="en-IN" sz="1100" dirty="0" smtClean="0"/>
              <a:t>To go back to the main page.</a:t>
            </a:r>
            <a:endParaRPr lang="en-IN" sz="1100" dirty="0"/>
          </a:p>
        </p:txBody>
      </p:sp>
      <p:sp>
        <p:nvSpPr>
          <p:cNvPr id="6" name="TextBox 5"/>
          <p:cNvSpPr txBox="1"/>
          <p:nvPr/>
        </p:nvSpPr>
        <p:spPr>
          <a:xfrm>
            <a:off x="533400" y="304800"/>
            <a:ext cx="3575338"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Sign-up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cxnSp>
        <p:nvCxnSpPr>
          <p:cNvPr id="8" name="Elbow Connector 7"/>
          <p:cNvCxnSpPr/>
          <p:nvPr/>
        </p:nvCxnSpPr>
        <p:spPr>
          <a:xfrm rot="16200000" flipV="1">
            <a:off x="7334677" y="2081781"/>
            <a:ext cx="572916" cy="332241"/>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467600" y="2534359"/>
            <a:ext cx="1676400" cy="677108"/>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Refresh Button</a:t>
            </a:r>
            <a:r>
              <a:rPr lang="en-IN" sz="1600" dirty="0">
                <a:effectLst>
                  <a:outerShdw blurRad="38100" dist="38100" dir="2700000" algn="tl">
                    <a:srgbClr val="000000">
                      <a:alpha val="43137"/>
                    </a:srgbClr>
                  </a:outerShdw>
                </a:effectLst>
              </a:rPr>
              <a:t> </a:t>
            </a:r>
            <a:r>
              <a:rPr lang="en-IN" sz="1600" dirty="0" smtClean="0">
                <a:effectLst>
                  <a:outerShdw blurRad="38100" dist="38100" dir="2700000" algn="tl">
                    <a:srgbClr val="000000">
                      <a:alpha val="43137"/>
                    </a:srgbClr>
                  </a:outerShdw>
                </a:effectLst>
              </a:rPr>
              <a:t>:</a:t>
            </a:r>
            <a:r>
              <a:rPr lang="en-IN" sz="1600" u="sng" dirty="0" smtClean="0">
                <a:effectLst>
                  <a:outerShdw blurRad="38100" dist="38100" dir="2700000" algn="tl">
                    <a:srgbClr val="000000">
                      <a:alpha val="43137"/>
                    </a:srgbClr>
                  </a:outerShdw>
                </a:effectLst>
              </a:rPr>
              <a:t> </a:t>
            </a:r>
          </a:p>
          <a:p>
            <a:r>
              <a:rPr lang="en-IN" sz="1100" dirty="0" smtClean="0"/>
              <a:t>To refresh the sign up page.</a:t>
            </a:r>
            <a:endParaRPr lang="en-IN" sz="1100" dirty="0"/>
          </a:p>
        </p:txBody>
      </p:sp>
      <p:cxnSp>
        <p:nvCxnSpPr>
          <p:cNvPr id="12" name="Elbow Connector 11"/>
          <p:cNvCxnSpPr/>
          <p:nvPr/>
        </p:nvCxnSpPr>
        <p:spPr>
          <a:xfrm rot="16200000" flipV="1">
            <a:off x="7311006" y="5305425"/>
            <a:ext cx="495301" cy="45719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96175" y="5772149"/>
            <a:ext cx="1333500" cy="738664"/>
          </a:xfrm>
          <a:prstGeom prst="rect">
            <a:avLst/>
          </a:prstGeom>
          <a:noFill/>
        </p:spPr>
        <p:txBody>
          <a:bodyPr wrap="square" rtlCol="0">
            <a:spAutoFit/>
          </a:bodyPr>
          <a:lstStyle/>
          <a:p>
            <a:r>
              <a:rPr lang="en-IN" u="sng" dirty="0" smtClean="0">
                <a:effectLst>
                  <a:outerShdw blurRad="38100" dist="38100" dir="2700000" algn="tl">
                    <a:srgbClr val="000000">
                      <a:alpha val="43137"/>
                    </a:srgbClr>
                  </a:outerShdw>
                </a:effectLst>
              </a:rPr>
              <a:t>Time</a:t>
            </a:r>
            <a:r>
              <a:rPr lang="en-IN" dirty="0" smtClean="0">
                <a:effectLst>
                  <a:outerShdw blurRad="38100" dist="38100" dir="2700000" algn="tl">
                    <a:srgbClr val="000000">
                      <a:alpha val="43137"/>
                    </a:srgbClr>
                  </a:outerShdw>
                </a:effectLst>
              </a:rPr>
              <a:t> :</a:t>
            </a:r>
          </a:p>
          <a:p>
            <a:r>
              <a:rPr lang="en-IN" sz="1200" dirty="0" smtClean="0"/>
              <a:t>System Current Time.</a:t>
            </a:r>
            <a:endParaRPr lang="en-IN" sz="1200" dirty="0"/>
          </a:p>
        </p:txBody>
      </p:sp>
      <p:sp>
        <p:nvSpPr>
          <p:cNvPr id="17" name="TextBox 16"/>
          <p:cNvSpPr txBox="1"/>
          <p:nvPr/>
        </p:nvSpPr>
        <p:spPr>
          <a:xfrm>
            <a:off x="7315200" y="4096899"/>
            <a:ext cx="1752804" cy="846386"/>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Submit Button</a:t>
            </a:r>
            <a:r>
              <a:rPr lang="en-IN" sz="1600" dirty="0">
                <a:effectLst>
                  <a:outerShdw blurRad="38100" dist="38100" dir="2700000" algn="tl">
                    <a:srgbClr val="000000">
                      <a:alpha val="43137"/>
                    </a:srgbClr>
                  </a:outerShdw>
                </a:effectLst>
              </a:rPr>
              <a:t> </a:t>
            </a:r>
            <a:r>
              <a:rPr lang="en-IN" sz="1600" dirty="0" smtClean="0">
                <a:effectLst>
                  <a:outerShdw blurRad="38100" dist="38100" dir="2700000" algn="tl">
                    <a:srgbClr val="000000">
                      <a:alpha val="43137"/>
                    </a:srgbClr>
                  </a:outerShdw>
                </a:effectLst>
              </a:rPr>
              <a:t>:</a:t>
            </a:r>
            <a:r>
              <a:rPr lang="en-IN" sz="1600" u="sng" dirty="0" smtClean="0">
                <a:effectLst>
                  <a:outerShdw blurRad="38100" dist="38100" dir="2700000" algn="tl">
                    <a:srgbClr val="000000">
                      <a:alpha val="43137"/>
                    </a:srgbClr>
                  </a:outerShdw>
                </a:effectLst>
              </a:rPr>
              <a:t> </a:t>
            </a:r>
          </a:p>
          <a:p>
            <a:r>
              <a:rPr lang="en-IN" sz="1100" dirty="0" smtClean="0"/>
              <a:t>To submit the user name and password to check.</a:t>
            </a:r>
            <a:endParaRPr lang="en-IN" sz="1100" dirty="0"/>
          </a:p>
        </p:txBody>
      </p:sp>
      <p:cxnSp>
        <p:nvCxnSpPr>
          <p:cNvPr id="18" name="Elbow Connector 17"/>
          <p:cNvCxnSpPr/>
          <p:nvPr/>
        </p:nvCxnSpPr>
        <p:spPr>
          <a:xfrm rot="10800000">
            <a:off x="5791200" y="4105276"/>
            <a:ext cx="1524000" cy="381001"/>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6200000" flipV="1">
            <a:off x="3848283" y="4457520"/>
            <a:ext cx="1904638" cy="304799"/>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08738" y="5562239"/>
            <a:ext cx="1752804" cy="846386"/>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Radio Button</a:t>
            </a:r>
            <a:r>
              <a:rPr lang="en-IN" sz="1600" dirty="0">
                <a:effectLst>
                  <a:outerShdw blurRad="38100" dist="38100" dir="2700000" algn="tl">
                    <a:srgbClr val="000000">
                      <a:alpha val="43137"/>
                    </a:srgbClr>
                  </a:outerShdw>
                </a:effectLst>
              </a:rPr>
              <a:t> </a:t>
            </a:r>
            <a:r>
              <a:rPr lang="en-IN" sz="1600" dirty="0" smtClean="0">
                <a:effectLst>
                  <a:outerShdw blurRad="38100" dist="38100" dir="2700000" algn="tl">
                    <a:srgbClr val="000000">
                      <a:alpha val="43137"/>
                    </a:srgbClr>
                  </a:outerShdw>
                </a:effectLst>
              </a:rPr>
              <a:t>:</a:t>
            </a:r>
            <a:r>
              <a:rPr lang="en-IN" sz="1600" u="sng" dirty="0" smtClean="0">
                <a:effectLst>
                  <a:outerShdw blurRad="38100" dist="38100" dir="2700000" algn="tl">
                    <a:srgbClr val="000000">
                      <a:alpha val="43137"/>
                    </a:srgbClr>
                  </a:outerShdw>
                </a:effectLst>
              </a:rPr>
              <a:t> </a:t>
            </a:r>
          </a:p>
          <a:p>
            <a:pPr marL="171450" indent="-171450">
              <a:buFont typeface="Arial" panose="020B0604020202020204" pitchFamily="34" charset="0"/>
              <a:buChar char="•"/>
            </a:pPr>
            <a:r>
              <a:rPr lang="en-IN" sz="1100" dirty="0" smtClean="0"/>
              <a:t>For Being a zomato gold member.</a:t>
            </a:r>
          </a:p>
          <a:p>
            <a:pPr marL="171450" indent="-171450">
              <a:buFont typeface="Arial" panose="020B0604020202020204" pitchFamily="34" charset="0"/>
              <a:buChar char="•"/>
            </a:pPr>
            <a:r>
              <a:rPr lang="en-IN" sz="1100" dirty="0" smtClean="0"/>
              <a:t>For gender also.</a:t>
            </a:r>
            <a:endParaRPr lang="en-IN" sz="1100" dirty="0"/>
          </a:p>
        </p:txBody>
      </p:sp>
      <p:cxnSp>
        <p:nvCxnSpPr>
          <p:cNvPr id="26" name="Elbow Connector 25"/>
          <p:cNvCxnSpPr/>
          <p:nvPr/>
        </p:nvCxnSpPr>
        <p:spPr>
          <a:xfrm rot="10800000">
            <a:off x="2209804" y="3429005"/>
            <a:ext cx="2438398" cy="1180915"/>
          </a:xfrm>
          <a:prstGeom prst="bentConnector3">
            <a:avLst>
              <a:gd name="adj1" fmla="val 11328"/>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0800000" flipV="1">
            <a:off x="3790955" y="1335317"/>
            <a:ext cx="1142998" cy="99454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4149875" y="2340098"/>
            <a:ext cx="425163" cy="276191"/>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023342" y="846892"/>
            <a:ext cx="1676400" cy="507831"/>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5 Entry Field</a:t>
            </a:r>
            <a:r>
              <a:rPr lang="en-IN" sz="1600" dirty="0" smtClean="0">
                <a:effectLst>
                  <a:outerShdw blurRad="38100" dist="38100" dir="2700000" algn="tl">
                    <a:srgbClr val="000000">
                      <a:alpha val="43137"/>
                    </a:srgbClr>
                  </a:outerShdw>
                </a:effectLst>
              </a:rPr>
              <a:t> :</a:t>
            </a:r>
            <a:r>
              <a:rPr lang="en-IN" sz="1600" u="sng" dirty="0" smtClean="0">
                <a:effectLst>
                  <a:outerShdw blurRad="38100" dist="38100" dir="2700000" algn="tl">
                    <a:srgbClr val="000000">
                      <a:alpha val="43137"/>
                    </a:srgbClr>
                  </a:outerShdw>
                </a:effectLst>
              </a:rPr>
              <a:t> </a:t>
            </a:r>
          </a:p>
          <a:p>
            <a:r>
              <a:rPr lang="en-IN" sz="1100" dirty="0" smtClean="0"/>
              <a:t>To collect data.</a:t>
            </a:r>
            <a:endParaRPr lang="en-IN" sz="1100" dirty="0"/>
          </a:p>
        </p:txBody>
      </p:sp>
      <p:cxnSp>
        <p:nvCxnSpPr>
          <p:cNvPr id="45" name="Elbow Connector 44"/>
          <p:cNvCxnSpPr/>
          <p:nvPr/>
        </p:nvCxnSpPr>
        <p:spPr>
          <a:xfrm rot="5400000" flipH="1" flipV="1">
            <a:off x="1921324" y="4536588"/>
            <a:ext cx="933491" cy="813735"/>
          </a:xfrm>
          <a:prstGeom prst="bentConnector3">
            <a:avLst>
              <a:gd name="adj1" fmla="val 7653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14421" y="5410201"/>
            <a:ext cx="2324202" cy="1261884"/>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Drop Down Menu </a:t>
            </a:r>
            <a:r>
              <a:rPr lang="en-IN" sz="1600" dirty="0" smtClean="0">
                <a:effectLst>
                  <a:outerShdw blurRad="38100" dist="38100" dir="2700000" algn="tl">
                    <a:srgbClr val="000000">
                      <a:alpha val="43137"/>
                    </a:srgbClr>
                  </a:outerShdw>
                </a:effectLst>
              </a:rPr>
              <a:t>:</a:t>
            </a:r>
            <a:r>
              <a:rPr lang="en-IN" sz="1600" u="sng" dirty="0" smtClean="0">
                <a:effectLst>
                  <a:outerShdw blurRad="38100" dist="38100" dir="2700000" algn="tl">
                    <a:srgbClr val="000000">
                      <a:alpha val="43137"/>
                    </a:srgbClr>
                  </a:outerShdw>
                </a:effectLst>
              </a:rPr>
              <a:t> </a:t>
            </a:r>
          </a:p>
          <a:p>
            <a:r>
              <a:rPr lang="en-IN" sz="1100" dirty="0" smtClean="0">
                <a:effectLst>
                  <a:outerShdw blurRad="38100" dist="38100" dir="2700000" algn="tl">
                    <a:srgbClr val="000000">
                      <a:alpha val="43137"/>
                    </a:srgbClr>
                  </a:outerShdw>
                </a:effectLst>
              </a:rPr>
              <a:t>For choosing –</a:t>
            </a:r>
          </a:p>
          <a:p>
            <a:pPr marL="285750" indent="-285750">
              <a:buFont typeface="Arial" panose="020B0604020202020204" pitchFamily="34" charset="0"/>
              <a:buChar char="•"/>
            </a:pPr>
            <a:r>
              <a:rPr lang="en-IN" sz="1100" dirty="0" smtClean="0">
                <a:effectLst>
                  <a:outerShdw blurRad="38100" dist="38100" dir="2700000" algn="tl">
                    <a:srgbClr val="000000">
                      <a:alpha val="43137"/>
                    </a:srgbClr>
                  </a:outerShdw>
                </a:effectLst>
              </a:rPr>
              <a:t>Date of Birth</a:t>
            </a:r>
          </a:p>
          <a:p>
            <a:pPr marL="285750" indent="-285750">
              <a:buFont typeface="Arial" panose="020B0604020202020204" pitchFamily="34" charset="0"/>
              <a:buChar char="•"/>
            </a:pPr>
            <a:r>
              <a:rPr lang="en-IN" sz="1100" dirty="0" smtClean="0">
                <a:effectLst>
                  <a:outerShdw blurRad="38100" dist="38100" dir="2700000" algn="tl">
                    <a:srgbClr val="000000">
                      <a:alpha val="43137"/>
                    </a:srgbClr>
                  </a:outerShdw>
                </a:effectLst>
              </a:rPr>
              <a:t>Month </a:t>
            </a:r>
            <a:r>
              <a:rPr lang="en-IN" sz="1100" dirty="0">
                <a:effectLst>
                  <a:outerShdw blurRad="38100" dist="38100" dir="2700000" algn="tl">
                    <a:srgbClr val="000000">
                      <a:alpha val="43137"/>
                    </a:srgbClr>
                  </a:outerShdw>
                </a:effectLst>
              </a:rPr>
              <a:t>of </a:t>
            </a:r>
            <a:r>
              <a:rPr lang="en-IN" sz="1100" dirty="0" smtClean="0">
                <a:effectLst>
                  <a:outerShdw blurRad="38100" dist="38100" dir="2700000" algn="tl">
                    <a:srgbClr val="000000">
                      <a:alpha val="43137"/>
                    </a:srgbClr>
                  </a:outerShdw>
                </a:effectLst>
              </a:rPr>
              <a:t>Birth</a:t>
            </a:r>
          </a:p>
          <a:p>
            <a:pPr marL="285750" indent="-285750">
              <a:buFont typeface="Arial" panose="020B0604020202020204" pitchFamily="34" charset="0"/>
              <a:buChar char="•"/>
            </a:pPr>
            <a:r>
              <a:rPr lang="en-IN" sz="1100" dirty="0" smtClean="0">
                <a:effectLst>
                  <a:outerShdw blurRad="38100" dist="38100" dir="2700000" algn="tl">
                    <a:srgbClr val="000000">
                      <a:alpha val="43137"/>
                    </a:srgbClr>
                  </a:outerShdw>
                </a:effectLst>
              </a:rPr>
              <a:t>Year </a:t>
            </a:r>
            <a:r>
              <a:rPr lang="en-IN" sz="1100" dirty="0">
                <a:effectLst>
                  <a:outerShdw blurRad="38100" dist="38100" dir="2700000" algn="tl">
                    <a:srgbClr val="000000">
                      <a:alpha val="43137"/>
                    </a:srgbClr>
                  </a:outerShdw>
                </a:effectLst>
              </a:rPr>
              <a:t>of </a:t>
            </a:r>
            <a:r>
              <a:rPr lang="en-IN" sz="1100" dirty="0" smtClean="0">
                <a:effectLst>
                  <a:outerShdw blurRad="38100" dist="38100" dir="2700000" algn="tl">
                    <a:srgbClr val="000000">
                      <a:alpha val="43137"/>
                    </a:srgbClr>
                  </a:outerShdw>
                </a:effectLst>
              </a:rPr>
              <a:t>Birth</a:t>
            </a:r>
            <a:endParaRPr lang="en-IN" sz="1100" dirty="0">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en-IN" sz="16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087777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304800"/>
            <a:ext cx="3575338" cy="707886"/>
          </a:xfrm>
          <a:prstGeom prst="rect">
            <a:avLst/>
          </a:prstGeom>
          <a:noFill/>
        </p:spPr>
        <p:txBody>
          <a:bodyPr wrap="none" rtlCol="0">
            <a:spAutoFit/>
          </a:bodyPr>
          <a:lstStyle/>
          <a:p>
            <a:r>
              <a:rPr lang="en-IN" sz="4000" u="sng" dirty="0" smtClean="0">
                <a:effectLst>
                  <a:outerShdw blurRad="38100" dist="38100" dir="2700000" algn="tl">
                    <a:srgbClr val="000000">
                      <a:alpha val="43137"/>
                    </a:srgbClr>
                  </a:outerShdw>
                </a:effectLst>
              </a:rPr>
              <a:t>Sign-up Page</a:t>
            </a:r>
            <a:r>
              <a:rPr lang="en-IN" sz="4000" dirty="0" smtClean="0">
                <a:effectLst>
                  <a:outerShdw blurRad="38100" dist="38100" dir="2700000" algn="tl">
                    <a:srgbClr val="000000">
                      <a:alpha val="43137"/>
                    </a:srgbClr>
                  </a:outerShdw>
                </a:effectLst>
              </a:rPr>
              <a:t> :</a:t>
            </a:r>
            <a:endParaRPr lang="en-IN" sz="4000" dirty="0">
              <a:effectLst>
                <a:outerShdw blurRad="38100" dist="38100" dir="2700000" algn="tl">
                  <a:srgbClr val="000000">
                    <a:alpha val="43137"/>
                  </a:srgbClr>
                </a:outerShdw>
              </a:effectLst>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51614" t="9159" r="13155" b="56550"/>
          <a:stretch/>
        </p:blipFill>
        <p:spPr bwMode="auto">
          <a:xfrm>
            <a:off x="685800" y="1744980"/>
            <a:ext cx="2861945" cy="164592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a:extLst>
              <a:ext uri="{28A0092B-C50C-407E-A947-70E740481C1C}">
                <a14:useLocalDpi xmlns:a14="http://schemas.microsoft.com/office/drawing/2010/main" val="0"/>
              </a:ext>
            </a:extLst>
          </a:blip>
          <a:srcRect l="5828" t="39219" r="52694" b="47156"/>
          <a:stretch/>
        </p:blipFill>
        <p:spPr bwMode="auto">
          <a:xfrm>
            <a:off x="4495800" y="1744980"/>
            <a:ext cx="2950210" cy="57213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4">
            <a:extLst>
              <a:ext uri="{28A0092B-C50C-407E-A947-70E740481C1C}">
                <a14:useLocalDpi xmlns:a14="http://schemas.microsoft.com/office/drawing/2010/main" val="0"/>
              </a:ext>
            </a:extLst>
          </a:blip>
          <a:srcRect l="47483" t="11272" r="8577" b="73695"/>
          <a:stretch/>
        </p:blipFill>
        <p:spPr bwMode="auto">
          <a:xfrm>
            <a:off x="4495800" y="2666999"/>
            <a:ext cx="2950210" cy="596265"/>
          </a:xfrm>
          <a:prstGeom prst="rect">
            <a:avLst/>
          </a:prstGeom>
          <a:ln>
            <a:noFill/>
          </a:ln>
          <a:extLst>
            <a:ext uri="{53640926-AAD7-44D8-BBD7-CCE9431645EC}">
              <a14:shadowObscured xmlns:a14="http://schemas.microsoft.com/office/drawing/2010/main"/>
            </a:ext>
          </a:extLst>
        </p:spPr>
      </p:pic>
      <p:pic>
        <p:nvPicPr>
          <p:cNvPr id="10" name="Picture 9"/>
          <p:cNvPicPr/>
          <p:nvPr/>
        </p:nvPicPr>
        <p:blipFill>
          <a:blip r:embed="rId5"/>
          <a:stretch>
            <a:fillRect/>
          </a:stretch>
        </p:blipFill>
        <p:spPr>
          <a:xfrm>
            <a:off x="259751" y="4775562"/>
            <a:ext cx="8808049" cy="329838"/>
          </a:xfrm>
          <a:prstGeom prst="rect">
            <a:avLst/>
          </a:prstGeom>
        </p:spPr>
      </p:pic>
      <p:cxnSp>
        <p:nvCxnSpPr>
          <p:cNvPr id="11" name="Elbow Connector 10"/>
          <p:cNvCxnSpPr/>
          <p:nvPr/>
        </p:nvCxnSpPr>
        <p:spPr>
          <a:xfrm rot="5400000" flipH="1" flipV="1">
            <a:off x="1609722" y="3396665"/>
            <a:ext cx="380999" cy="380997"/>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6750" y="3636789"/>
            <a:ext cx="1828800" cy="1138773"/>
          </a:xfrm>
          <a:prstGeom prst="rect">
            <a:avLst/>
          </a:prstGeom>
          <a:noFill/>
        </p:spPr>
        <p:txBody>
          <a:bodyPr wrap="square" rtlCol="0">
            <a:spAutoFit/>
          </a:bodyPr>
          <a:lstStyle/>
          <a:p>
            <a:r>
              <a:rPr lang="en-IN" sz="1600" u="sng" dirty="0">
                <a:effectLst>
                  <a:outerShdw blurRad="38100" dist="38100" dir="2700000" algn="tl">
                    <a:srgbClr val="000000">
                      <a:alpha val="43137"/>
                    </a:srgbClr>
                  </a:outerShdw>
                </a:effectLst>
              </a:rPr>
              <a:t>Label</a:t>
            </a:r>
            <a:r>
              <a:rPr lang="en-IN" sz="1600" dirty="0">
                <a:effectLst>
                  <a:outerShdw blurRad="38100" dist="38100" dir="2700000" algn="tl">
                    <a:srgbClr val="000000">
                      <a:alpha val="43137"/>
                    </a:srgbClr>
                  </a:outerShdw>
                </a:effectLst>
              </a:rPr>
              <a:t> :</a:t>
            </a:r>
          </a:p>
          <a:p>
            <a:r>
              <a:rPr lang="en-IN" sz="1200" dirty="0"/>
              <a:t>It will be printed if </a:t>
            </a:r>
            <a:r>
              <a:rPr lang="en-IN" sz="1200" dirty="0" smtClean="0"/>
              <a:t>password does not match.</a:t>
            </a:r>
            <a:endParaRPr lang="en-IN" sz="1200" dirty="0"/>
          </a:p>
          <a:p>
            <a:r>
              <a:rPr lang="en-IN" sz="1600" u="sng" dirty="0">
                <a:effectLst>
                  <a:outerShdw blurRad="38100" dist="38100" dir="2700000" algn="tl">
                    <a:srgbClr val="000000">
                      <a:alpha val="43137"/>
                    </a:srgbClr>
                  </a:outerShdw>
                </a:effectLst>
              </a:rPr>
              <a:t> </a:t>
            </a:r>
          </a:p>
        </p:txBody>
      </p:sp>
      <p:cxnSp>
        <p:nvCxnSpPr>
          <p:cNvPr id="13" name="Elbow Connector 12"/>
          <p:cNvCxnSpPr>
            <a:endCxn id="8" idx="3"/>
          </p:cNvCxnSpPr>
          <p:nvPr/>
        </p:nvCxnSpPr>
        <p:spPr>
          <a:xfrm rot="16200000" flipV="1">
            <a:off x="7138829" y="2338229"/>
            <a:ext cx="1474152" cy="85979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9" idx="3"/>
          </p:cNvCxnSpPr>
          <p:nvPr/>
        </p:nvCxnSpPr>
        <p:spPr>
          <a:xfrm flipH="1">
            <a:off x="7446010" y="2965131"/>
            <a:ext cx="85979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53200" y="3396664"/>
            <a:ext cx="2514600" cy="1138773"/>
          </a:xfrm>
          <a:prstGeom prst="rect">
            <a:avLst/>
          </a:prstGeom>
          <a:noFill/>
        </p:spPr>
        <p:txBody>
          <a:bodyPr wrap="square" rtlCol="0">
            <a:spAutoFit/>
          </a:bodyPr>
          <a:lstStyle/>
          <a:p>
            <a:r>
              <a:rPr lang="en-IN" sz="1600" u="sng" dirty="0" smtClean="0">
                <a:effectLst>
                  <a:outerShdw blurRad="38100" dist="38100" dir="2700000" algn="tl">
                    <a:srgbClr val="000000">
                      <a:alpha val="43137"/>
                    </a:srgbClr>
                  </a:outerShdw>
                </a:effectLst>
              </a:rPr>
              <a:t>Hovering</a:t>
            </a:r>
            <a:r>
              <a:rPr lang="en-IN" sz="1600" dirty="0" smtClean="0">
                <a:effectLst>
                  <a:outerShdw blurRad="38100" dist="38100" dir="2700000" algn="tl">
                    <a:srgbClr val="000000">
                      <a:alpha val="43137"/>
                    </a:srgbClr>
                  </a:outerShdw>
                </a:effectLst>
              </a:rPr>
              <a:t> </a:t>
            </a:r>
            <a:r>
              <a:rPr lang="en-IN" sz="1600" dirty="0">
                <a:effectLst>
                  <a:outerShdw blurRad="38100" dist="38100" dir="2700000" algn="tl">
                    <a:srgbClr val="000000">
                      <a:alpha val="43137"/>
                    </a:srgbClr>
                  </a:outerShdw>
                </a:effectLst>
              </a:rPr>
              <a:t>:</a:t>
            </a:r>
          </a:p>
          <a:p>
            <a:r>
              <a:rPr lang="en-IN" sz="1200" dirty="0" smtClean="0"/>
              <a:t>Hovering is done on email and password to show some information.</a:t>
            </a:r>
            <a:endParaRPr lang="en-IN" sz="1200" dirty="0"/>
          </a:p>
          <a:p>
            <a:r>
              <a:rPr lang="en-IN" sz="1600" u="sng" dirty="0">
                <a:effectLst>
                  <a:outerShdw blurRad="38100" dist="38100" dir="2700000" algn="tl">
                    <a:srgbClr val="000000">
                      <a:alpha val="43137"/>
                    </a:srgbClr>
                  </a:outerShdw>
                </a:effectLst>
              </a:rPr>
              <a:t> </a:t>
            </a:r>
          </a:p>
        </p:txBody>
      </p:sp>
      <p:cxnSp>
        <p:nvCxnSpPr>
          <p:cNvPr id="32" name="Straight Arrow Connector 31"/>
          <p:cNvCxnSpPr>
            <a:endCxn id="33" idx="3"/>
          </p:cNvCxnSpPr>
          <p:nvPr/>
        </p:nvCxnSpPr>
        <p:spPr>
          <a:xfrm flipH="1">
            <a:off x="5842189" y="5963791"/>
            <a:ext cx="6406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0444" y="5409793"/>
            <a:ext cx="5671745" cy="1107996"/>
          </a:xfrm>
          <a:prstGeom prst="rect">
            <a:avLst/>
          </a:prstGeom>
          <a:noFill/>
          <a:ln w="12700">
            <a:solidFill>
              <a:schemeClr val="tx1"/>
            </a:solidFill>
          </a:ln>
        </p:spPr>
        <p:txBody>
          <a:bodyPr wrap="none" rtlCol="0">
            <a:spAutoFit/>
          </a:bodyPr>
          <a:lstStyle/>
          <a:p>
            <a:r>
              <a:rPr lang="en-US" sz="1100" dirty="0" err="1"/>
              <a:t>mycursor.execute</a:t>
            </a:r>
            <a:r>
              <a:rPr lang="en-US" sz="1100" dirty="0"/>
              <a:t>("Insert into profile() values(%</a:t>
            </a:r>
            <a:r>
              <a:rPr lang="en-US" sz="1100" dirty="0" err="1"/>
              <a:t>s,%s,%s,%s,%s,%s,%s,%s,%s,%s</a:t>
            </a:r>
            <a:r>
              <a:rPr lang="en-US" sz="1100" dirty="0"/>
              <a:t>) </a:t>
            </a:r>
            <a:endParaRPr lang="en-US" sz="1100" dirty="0" smtClean="0"/>
          </a:p>
          <a:p>
            <a:r>
              <a:rPr lang="en-US" sz="1100" dirty="0" smtClean="0"/>
              <a:t>ON </a:t>
            </a:r>
            <a:r>
              <a:rPr lang="en-US" sz="1100" dirty="0"/>
              <a:t>DUPLICATE KEY UPDATE </a:t>
            </a:r>
            <a:r>
              <a:rPr lang="en-US" sz="1100" dirty="0" err="1"/>
              <a:t>user_name</a:t>
            </a:r>
            <a:r>
              <a:rPr lang="en-US" sz="1100" dirty="0"/>
              <a:t>=%s", </a:t>
            </a:r>
            <a:endParaRPr lang="en-US" sz="1100" dirty="0" smtClean="0"/>
          </a:p>
          <a:p>
            <a:r>
              <a:rPr lang="en-US" sz="1100" dirty="0" smtClean="0"/>
              <a:t>(</a:t>
            </a:r>
            <a:r>
              <a:rPr lang="en-US" sz="1100" dirty="0" err="1"/>
              <a:t>phonenumber</a:t>
            </a:r>
            <a:r>
              <a:rPr lang="en-US" sz="1100" dirty="0"/>
              <a:t>, </a:t>
            </a:r>
            <a:r>
              <a:rPr lang="en-US" sz="1100" dirty="0" err="1"/>
              <a:t>emailid</a:t>
            </a:r>
            <a:r>
              <a:rPr lang="en-US" sz="1100" dirty="0"/>
              <a:t>, user, dob1, gender1, gold1, age, p1,0,6,user</a:t>
            </a:r>
            <a:r>
              <a:rPr lang="en-US" sz="1100" dirty="0" smtClean="0"/>
              <a:t>))</a:t>
            </a:r>
          </a:p>
          <a:p>
            <a:endParaRPr lang="en-US" sz="1100" dirty="0"/>
          </a:p>
          <a:p>
            <a:endParaRPr lang="en-US" sz="1100" dirty="0" smtClean="0"/>
          </a:p>
          <a:p>
            <a:r>
              <a:rPr lang="en-IN" sz="1100" dirty="0" err="1"/>
              <a:t>mydb.commit</a:t>
            </a:r>
            <a:r>
              <a:rPr lang="en-IN" sz="1100" dirty="0"/>
              <a:t>()</a:t>
            </a:r>
          </a:p>
        </p:txBody>
      </p:sp>
      <p:sp>
        <p:nvSpPr>
          <p:cNvPr id="34" name="TextBox 33"/>
          <p:cNvSpPr txBox="1"/>
          <p:nvPr/>
        </p:nvSpPr>
        <p:spPr>
          <a:xfrm>
            <a:off x="6493583" y="5286682"/>
            <a:ext cx="2574217" cy="1200329"/>
          </a:xfrm>
          <a:prstGeom prst="rect">
            <a:avLst/>
          </a:prstGeom>
          <a:noFill/>
        </p:spPr>
        <p:txBody>
          <a:bodyPr wrap="square" rtlCol="0">
            <a:spAutoFit/>
          </a:bodyPr>
          <a:lstStyle/>
          <a:p>
            <a:r>
              <a:rPr lang="en-IN" dirty="0" smtClean="0"/>
              <a:t>It stores the data entered in the database : </a:t>
            </a:r>
            <a:r>
              <a:rPr lang="en-IN" u="sng" dirty="0" smtClean="0"/>
              <a:t>profile</a:t>
            </a:r>
            <a:r>
              <a:rPr lang="en-IN" dirty="0" smtClean="0"/>
              <a:t> entity.</a:t>
            </a:r>
            <a:endParaRPr lang="en-IN" dirty="0"/>
          </a:p>
        </p:txBody>
      </p:sp>
    </p:spTree>
    <p:extLst>
      <p:ext uri="{BB962C8B-B14F-4D97-AF65-F5344CB8AC3E}">
        <p14:creationId xmlns:p14="http://schemas.microsoft.com/office/powerpoint/2010/main" val="391926565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ilter">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TM01859865[[fn=Kilter]]</Template>
  <TotalTime>272</TotalTime>
  <Words>1635</Words>
  <Application>Microsoft Office PowerPoint</Application>
  <PresentationFormat>On-screen Show (4:3)</PresentationFormat>
  <Paragraphs>230</Paragraphs>
  <Slides>20</Slides>
  <Notes>3</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Kilter</vt:lpstr>
      <vt:lpstr>Zomato</vt:lpstr>
      <vt:lpstr>Introduction (Idea):</vt:lpstr>
      <vt:lpstr>Introduction (Idea):</vt:lpstr>
      <vt:lpstr>SOFTWARE AND API USED :</vt:lpstr>
      <vt:lpstr>SOFTWARE AND API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dc:title>
  <dc:creator>Vrushit</dc:creator>
  <cp:lastModifiedBy>Windows User</cp:lastModifiedBy>
  <cp:revision>26</cp:revision>
  <dcterms:created xsi:type="dcterms:W3CDTF">2006-08-16T00:00:00Z</dcterms:created>
  <dcterms:modified xsi:type="dcterms:W3CDTF">2020-04-05T16:09:19Z</dcterms:modified>
</cp:coreProperties>
</file>